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 name="Google Shape;4;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AmazonS3/latest/userguide/Welcome.html"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AmazonS3/latest/userguide/BucketRestrictions.html"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general/latest/gr/rande.html" TargetMode="External"/><Relationship Id="rId3" Type="http://schemas.openxmlformats.org/officeDocument/2006/relationships/hyperlink" Target="https://aws.amazon.com/about-aws/global-infrastructure/"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AmazonS3/latest/userguide/UsingBucket.html" TargetMode="External"/><Relationship Id="rId3" Type="http://schemas.openxmlformats.org/officeDocument/2006/relationships/hyperlink" Target="https://docs.aws.amazon.com/AmazonS3/latest/userguide/VirtualHosting.html" TargetMode="External"/><Relationship Id="rId4" Type="http://schemas.openxmlformats.org/officeDocument/2006/relationships/hyperlink" Target="https://docs.aws.amazon.com/AmazonS3/latest/userguide/WebsiteHosting.html"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AmazonS3/latest/userguide/using-folders.html" TargetMode="External"/><Relationship Id="rId3" Type="http://schemas.openxmlformats.org/officeDocument/2006/relationships/hyperlink" Target="https://docs.aws.amazon.com/AmazonS3/latest/userguide/using-prefixes.html"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AmazonS3/latest/userguide/UsingMetadata.html" TargetMode="External"/><Relationship Id="rId3" Type="http://schemas.openxmlformats.org/officeDocument/2006/relationships/hyperlink" Target="https://docs.aws.amazon.com/AmazonS3/latest/userguide/add-object-metadata.html"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AmazonS3/latest/API/API_PutObject.html" TargetMode="External"/><Relationship Id="rId3" Type="http://schemas.openxmlformats.org/officeDocument/2006/relationships/hyperlink" Target="https://docs.aws.amazon.com/AmazonS3/latest/userguide/mpuoverview.html"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AmazonS3/latest/API/API_GetObject.html"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AmazonS3/latest/API/API_SelectObjectContent.html"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amazon.com/s3/faqs/" TargetMode="External"/><Relationship Id="rId3" Type="http://schemas.openxmlformats.org/officeDocument/2006/relationships/hyperlink" Target="https://aws.amazon.com/s3/faqs/" TargetMode="External"/><Relationship Id="rId4" Type="http://schemas.openxmlformats.org/officeDocument/2006/relationships/hyperlink" Target="https://docs.aws.amazon.com/AmazonS3/latest/userguide/Versioning.html" TargetMode="External"/><Relationship Id="rId5" Type="http://schemas.openxmlformats.org/officeDocument/2006/relationships/hyperlink" Target="https://docs.aws.amazon.com/AmazonS3/latest/userguide/object-lock.html"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AmazonS3/latest/userguide/DeletingObjectVersions.html"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AmazonS3/latest/userguide/DeletingObjectVersions.html"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AmazonS3/latest/userguide/inter-network-traffic-privacy.html" TargetMode="External"/><Relationship Id="rId3" Type="http://schemas.openxmlformats.org/officeDocument/2006/relationships/hyperlink" Target="https://docs.aws.amazon.com/AmazonS3/latest/userguide/UsingClientSideEncryption.html" TargetMode="External"/><Relationship Id="rId4" Type="http://schemas.openxmlformats.org/officeDocument/2006/relationships/hyperlink" Target="https://docs.aws.amazon.com/AmazonS3/latest/userguide/serv-side-encryption.html"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AmazonS3/latest/userguide/access-control-overview.html"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AmazonS3/latest/userguide/acl_overview.html"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AmazonS3/latest/userguide/access-policy-alternatives-guidelines.html"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AmazonS3/latest/userguide/PresignedUrlUploadObject.html"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AmazonS3/latest/userguide/cors.html" TargetMode="External"/><Relationship Id="rId3" Type="http://schemas.openxmlformats.org/officeDocument/2006/relationships/hyperlink" Target="https://docs.aws.amazon.com/AmazonS3/latest/userguide/ManageCorsUsing.html"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amazon.com/s3/"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AmazonS3/latest/userguide/WebsiteHosting.html"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Welcome to Module 3: Developing Storage Solutions.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The essential components of Amazon S3 are buckets, objects, and keys:</a:t>
            </a:r>
            <a:endParaRPr/>
          </a:p>
          <a:p>
            <a:pPr indent="-171450" lvl="0" marL="171450" marR="0" rtl="0" algn="l">
              <a:lnSpc>
                <a:spcPct val="100000"/>
              </a:lnSpc>
              <a:spcBef>
                <a:spcPts val="0"/>
              </a:spcBef>
              <a:spcAft>
                <a:spcPts val="0"/>
              </a:spcAft>
              <a:buClr>
                <a:schemeClr val="dk1"/>
              </a:buClr>
              <a:buSzPts val="1200"/>
              <a:buFont typeface="Arial"/>
              <a:buChar char="•"/>
            </a:pPr>
            <a:r>
              <a:rPr i="0" lang="en-US"/>
              <a:t>A </a:t>
            </a:r>
            <a:r>
              <a:rPr b="0" i="0" lang="en-US"/>
              <a:t>bucket</a:t>
            </a:r>
            <a:r>
              <a:rPr i="0" lang="en-US"/>
              <a:t> is a container for objects that are stored in Amazon S3. Buckets serve several purposes. They organize the Amazon S3 namespace at the highest level, and they identify the account responsible for storage and data transfer charges. They also play a role in access control, and they serve as the unit of aggregation for usage reporting. </a:t>
            </a:r>
            <a:endParaRPr/>
          </a:p>
          <a:p>
            <a:pPr indent="-171450" lvl="0" marL="171450" marR="0" rtl="0" algn="l">
              <a:lnSpc>
                <a:spcPct val="100000"/>
              </a:lnSpc>
              <a:spcBef>
                <a:spcPts val="0"/>
              </a:spcBef>
              <a:spcAft>
                <a:spcPts val="0"/>
              </a:spcAft>
              <a:buClr>
                <a:schemeClr val="dk1"/>
              </a:buClr>
              <a:buSzPts val="1200"/>
              <a:buFont typeface="Arial"/>
              <a:buChar char="•"/>
            </a:pPr>
            <a:r>
              <a:rPr b="0" i="0" lang="en-US"/>
              <a:t>An object is</a:t>
            </a:r>
            <a:r>
              <a:rPr i="0" lang="en-US"/>
              <a:t> the fundamental entity that is stored in Amazon S3. An object can be any kind of file, such as text, video, photo, or another binary format. Objects consist of object data and metadata. The metadata is a set of name-value pairs that describe the object. </a:t>
            </a:r>
            <a:endParaRPr/>
          </a:p>
          <a:p>
            <a:pPr indent="-171450" lvl="0" marL="171450" marR="0" rtl="0" algn="l">
              <a:lnSpc>
                <a:spcPct val="100000"/>
              </a:lnSpc>
              <a:spcBef>
                <a:spcPts val="0"/>
              </a:spcBef>
              <a:spcAft>
                <a:spcPts val="0"/>
              </a:spcAft>
              <a:buClr>
                <a:schemeClr val="dk1"/>
              </a:buClr>
              <a:buSzPts val="1200"/>
              <a:buFont typeface="Arial"/>
              <a:buChar char="•"/>
            </a:pPr>
            <a:r>
              <a:rPr i="0" lang="en-US"/>
              <a:t>An object </a:t>
            </a:r>
            <a:r>
              <a:rPr b="0" i="0" lang="en-US"/>
              <a:t>key</a:t>
            </a:r>
            <a:r>
              <a:rPr i="0" lang="en-US"/>
              <a:t> uniquely identifies the object in a bucket. Each object in a bucket has exactly one key. </a:t>
            </a:r>
            <a:endParaRPr/>
          </a:p>
          <a:p>
            <a:pPr indent="0" lvl="0" marL="0" marR="0" rtl="0" algn="l">
              <a:lnSpc>
                <a:spcPct val="100000"/>
              </a:lnSpc>
              <a:spcBef>
                <a:spcPts val="0"/>
              </a:spcBef>
              <a:spcAft>
                <a:spcPts val="0"/>
              </a:spcAft>
              <a:buClr>
                <a:schemeClr val="dk1"/>
              </a:buClr>
              <a:buSzPts val="1200"/>
              <a:buFont typeface="Arial"/>
              <a:buNone/>
            </a:pPr>
            <a:r>
              <a:t/>
            </a:r>
            <a:endParaRPr/>
          </a:p>
          <a:p>
            <a:pPr indent="0" lvl="0" marL="0" marR="0" rtl="0" algn="l">
              <a:lnSpc>
                <a:spcPct val="100000"/>
              </a:lnSpc>
              <a:spcBef>
                <a:spcPts val="0"/>
              </a:spcBef>
              <a:spcAft>
                <a:spcPts val="0"/>
              </a:spcAft>
              <a:buClr>
                <a:schemeClr val="dk1"/>
              </a:buClr>
              <a:buSzPts val="1200"/>
              <a:buFont typeface="Arial"/>
              <a:buNone/>
            </a:pPr>
            <a:r>
              <a:rPr lang="en-US"/>
              <a:t>Note that </a:t>
            </a:r>
            <a:r>
              <a:rPr b="0" i="0" lang="en-US"/>
              <a:t>each bucket is Regional. You can choose the AWS Region where Amazon S3 will store the buckets that you create. Objects stored in an AWS Region never leave the Region unless you explicitly transfer them to another Region. The Region is indicated by the Region code. For </a:t>
            </a:r>
            <a:r>
              <a:rPr lang="en-US"/>
              <a:t>example, the Region code for a bucket that’s created in the US Oregon Region is</a:t>
            </a:r>
            <a:r>
              <a:rPr lang="en-US">
                <a:solidFill>
                  <a:srgbClr val="000000"/>
                </a:solidFill>
              </a:rPr>
              <a:t> </a:t>
            </a:r>
            <a:r>
              <a:rPr b="0" i="1" lang="en-US"/>
              <a:t>us-west-2</a:t>
            </a:r>
            <a:r>
              <a:rPr b="0" i="0" lang="en-US"/>
              <a:t>.</a:t>
            </a:r>
            <a:r>
              <a:rPr lang="en-US"/>
              <a:t> </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For additional information, see Amazon S3 Concepts at </a:t>
            </a:r>
            <a:r>
              <a:rPr lang="en-US" sz="1100" u="sng">
                <a:solidFill>
                  <a:schemeClr val="dk1"/>
                </a:solidFill>
                <a:latin typeface="Calibri"/>
                <a:ea typeface="Calibri"/>
                <a:cs typeface="Calibri"/>
                <a:sym typeface="Calibri"/>
                <a:hlinkClick r:id="rId2">
                  <a:extLst>
                    <a:ext uri="{A12FA001-AC4F-418D-AE19-62706E023703}">
                      <ahyp:hlinkClr val="tx"/>
                    </a:ext>
                  </a:extLst>
                </a:hlinkClick>
              </a:rPr>
              <a:t>https://docs.aws.amazon.com/AmazonS3/latest/userguide/Welcome.html</a:t>
            </a:r>
            <a:r>
              <a:rPr lang="en-US" sz="1100">
                <a:solidFill>
                  <a:schemeClr val="dk1"/>
                </a:solidFill>
                <a:latin typeface="Calibri"/>
                <a:ea typeface="Calibri"/>
                <a:cs typeface="Calibri"/>
                <a:sym typeface="Calibri"/>
              </a:rPr>
              <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 name="Google Shape;284;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The following are the key takeaways from this section of the module:</a:t>
            </a:r>
            <a:endParaRPr/>
          </a:p>
          <a:p>
            <a:pPr indent="0" lvl="0" marL="0" marR="0" rtl="0" algn="l">
              <a:lnSpc>
                <a:spcPct val="100000"/>
              </a:lnSpc>
              <a:spcBef>
                <a:spcPts val="0"/>
              </a:spcBef>
              <a:spcAft>
                <a:spcPts val="0"/>
              </a:spcAft>
              <a:buClr>
                <a:schemeClr val="dk1"/>
              </a:buClr>
              <a:buSzPts val="1200"/>
              <a:buFont typeface="Calibri"/>
              <a:buNone/>
            </a:pPr>
            <a:r>
              <a:t/>
            </a:r>
            <a:endParaRPr/>
          </a:p>
          <a:p>
            <a:pPr indent="-171450" lvl="0" marL="171450" rtl="0" algn="l">
              <a:spcBef>
                <a:spcPts val="0"/>
              </a:spcBef>
              <a:spcAft>
                <a:spcPts val="0"/>
              </a:spcAft>
              <a:buClr>
                <a:schemeClr val="dk1"/>
              </a:buClr>
              <a:buSzPts val="1200"/>
              <a:buFont typeface="Arial"/>
              <a:buChar char="•"/>
            </a:pPr>
            <a:r>
              <a:rPr lang="en-US"/>
              <a:t>Amazon S3 is an object storage service.</a:t>
            </a:r>
            <a:endParaRPr/>
          </a:p>
          <a:p>
            <a:pPr indent="-171450" lvl="0" marL="171450" rtl="0" algn="l">
              <a:spcBef>
                <a:spcPts val="0"/>
              </a:spcBef>
              <a:spcAft>
                <a:spcPts val="0"/>
              </a:spcAft>
              <a:buClr>
                <a:schemeClr val="dk1"/>
              </a:buClr>
              <a:buSzPts val="1200"/>
              <a:buFont typeface="Arial"/>
              <a:buChar char="•"/>
            </a:pPr>
            <a:r>
              <a:rPr lang="en-US"/>
              <a:t>Some uses for Amazon S3 include content storage, backups, data lakes, DR, and static websites.</a:t>
            </a:r>
            <a:endParaRPr/>
          </a:p>
          <a:p>
            <a:pPr indent="-171450" lvl="0" marL="171450" rtl="0" algn="l">
              <a:spcBef>
                <a:spcPts val="0"/>
              </a:spcBef>
              <a:spcAft>
                <a:spcPts val="0"/>
              </a:spcAft>
              <a:buClr>
                <a:schemeClr val="dk1"/>
              </a:buClr>
              <a:buSzPts val="1200"/>
              <a:buFont typeface="Arial"/>
              <a:buChar char="•"/>
            </a:pPr>
            <a:r>
              <a:rPr lang="en-US"/>
              <a:t>Objects in an S3 bucket can be referred to by their URL.</a:t>
            </a:r>
            <a:endParaRPr/>
          </a:p>
          <a:p>
            <a:pPr indent="-171450" lvl="0" marL="171450" rtl="0" algn="l">
              <a:spcBef>
                <a:spcPts val="0"/>
              </a:spcBef>
              <a:spcAft>
                <a:spcPts val="0"/>
              </a:spcAft>
              <a:buClr>
                <a:schemeClr val="dk1"/>
              </a:buClr>
              <a:buSzPts val="1200"/>
              <a:buFont typeface="Arial"/>
              <a:buChar char="•"/>
            </a:pPr>
            <a:r>
              <a:rPr lang="en-US"/>
              <a:t>The key value identifies the object in the bucket.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Section 3: Creating S3 buckets.</a:t>
            </a:r>
            <a:endParaRPr/>
          </a:p>
        </p:txBody>
      </p:sp>
      <p:sp>
        <p:nvSpPr>
          <p:cNvPr id="292" name="Google Shape;29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p13:notes"/>
          <p:cNvSpPr txBox="1"/>
          <p:nvPr>
            <p:ph idx="1" type="body"/>
          </p:nvPr>
        </p:nvSpPr>
        <p:spPr>
          <a:xfrm>
            <a:off x="685800" y="4395354"/>
            <a:ext cx="5486400" cy="36056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When you create an S3 bucket, you specify a name for it. You must follow specific rules when you choose a bucket name:</a:t>
            </a:r>
            <a:endParaRPr/>
          </a:p>
          <a:p>
            <a:pPr indent="-171450" lvl="0" marL="171450" rtl="0" algn="l">
              <a:spcBef>
                <a:spcPts val="0"/>
              </a:spcBef>
              <a:spcAft>
                <a:spcPts val="0"/>
              </a:spcAft>
              <a:buClr>
                <a:schemeClr val="dk1"/>
              </a:buClr>
              <a:buSzPts val="1200"/>
              <a:buFont typeface="Arial"/>
              <a:buChar char="•"/>
            </a:pPr>
            <a:r>
              <a:rPr lang="en-US"/>
              <a:t>An S3 bucket name must be </a:t>
            </a:r>
            <a:r>
              <a:rPr i="1" lang="en-US"/>
              <a:t>globally unique</a:t>
            </a:r>
            <a:r>
              <a:rPr lang="en-US"/>
              <a:t>, and the namespace is shared by all AWS accounts. After bucket creation, the name of that bucket can’t be used by another AWS account in any AWS Region until the bucket is deleted. To </a:t>
            </a:r>
            <a:r>
              <a:rPr lang="en-US">
                <a:solidFill>
                  <a:srgbClr val="000000"/>
                </a:solidFill>
              </a:rPr>
              <a:t>ensure</a:t>
            </a:r>
            <a:r>
              <a:rPr lang="en-US"/>
              <a:t> </a:t>
            </a:r>
            <a:r>
              <a:rPr lang="en-US">
                <a:solidFill>
                  <a:srgbClr val="000000"/>
                </a:solidFill>
              </a:rPr>
              <a:t>uniqueness</a:t>
            </a:r>
            <a:r>
              <a:rPr lang="en-US"/>
              <a:t>, you could add the current date, the application name, or a randomly generated number to the bucket name.</a:t>
            </a:r>
            <a:endParaRPr/>
          </a:p>
          <a:p>
            <a:pPr indent="-171450" lvl="0" marL="171450" rtl="0" algn="l">
              <a:spcBef>
                <a:spcPts val="0"/>
              </a:spcBef>
              <a:spcAft>
                <a:spcPts val="0"/>
              </a:spcAft>
              <a:buClr>
                <a:schemeClr val="dk1"/>
              </a:buClr>
              <a:buSzPts val="1200"/>
              <a:buFont typeface="Arial"/>
              <a:buChar char="•"/>
            </a:pPr>
            <a:r>
              <a:rPr lang="en-US"/>
              <a:t>Additionally, bucket names – </a:t>
            </a:r>
            <a:endParaRPr/>
          </a:p>
          <a:p>
            <a:pPr indent="-171450" lvl="1" marL="628650" rtl="0" algn="l">
              <a:spcBef>
                <a:spcPts val="0"/>
              </a:spcBef>
              <a:spcAft>
                <a:spcPts val="0"/>
              </a:spcAft>
              <a:buClr>
                <a:schemeClr val="dk1"/>
              </a:buClr>
              <a:buSzPts val="1200"/>
              <a:buFont typeface="Arial"/>
              <a:buChar char="•"/>
            </a:pPr>
            <a:r>
              <a:rPr lang="en-US"/>
              <a:t>Must be at least 3 characters and no more than 63 characters.</a:t>
            </a:r>
            <a:endParaRPr/>
          </a:p>
          <a:p>
            <a:pPr indent="-171450" lvl="1" marL="628650" marR="0" rtl="0" algn="l">
              <a:lnSpc>
                <a:spcPct val="100000"/>
              </a:lnSpc>
              <a:spcBef>
                <a:spcPts val="0"/>
              </a:spcBef>
              <a:spcAft>
                <a:spcPts val="0"/>
              </a:spcAft>
              <a:buClr>
                <a:schemeClr val="dk1"/>
              </a:buClr>
              <a:buSzPts val="1200"/>
              <a:buFont typeface="Arial"/>
              <a:buChar char="•"/>
            </a:pPr>
            <a:r>
              <a:rPr lang="en-US"/>
              <a:t>Can contain lowercase letters, numbers, and hyphens (-).</a:t>
            </a:r>
            <a:endParaRPr/>
          </a:p>
          <a:p>
            <a:pPr indent="-171450" lvl="1" marL="628650" marR="0" rtl="0" algn="l">
              <a:lnSpc>
                <a:spcPct val="100000"/>
              </a:lnSpc>
              <a:spcBef>
                <a:spcPts val="0"/>
              </a:spcBef>
              <a:spcAft>
                <a:spcPts val="0"/>
              </a:spcAft>
              <a:buClr>
                <a:schemeClr val="dk1"/>
              </a:buClr>
              <a:buSzPts val="1200"/>
              <a:buFont typeface="Arial"/>
              <a:buChar char="•"/>
            </a:pPr>
            <a:r>
              <a:rPr lang="en-US"/>
              <a:t>Must not contain uppercase characters or underscores (_).</a:t>
            </a:r>
            <a:endParaRPr/>
          </a:p>
          <a:p>
            <a:pPr indent="0" lvl="1" marL="0" marR="0" rtl="0" algn="l">
              <a:lnSpc>
                <a:spcPct val="100000"/>
              </a:lnSpc>
              <a:spcBef>
                <a:spcPts val="0"/>
              </a:spcBef>
              <a:spcAft>
                <a:spcPts val="0"/>
              </a:spcAft>
              <a:buClr>
                <a:schemeClr val="dk1"/>
              </a:buClr>
              <a:buSzPts val="1200"/>
              <a:buFont typeface="Calibri"/>
              <a:buNone/>
            </a:pPr>
            <a:r>
              <a:t/>
            </a:r>
            <a:endParaRPr/>
          </a:p>
          <a:p>
            <a:pPr indent="0" lvl="1" marL="0" marR="0" rtl="0" algn="l">
              <a:lnSpc>
                <a:spcPct val="100000"/>
              </a:lnSpc>
              <a:spcBef>
                <a:spcPts val="0"/>
              </a:spcBef>
              <a:spcAft>
                <a:spcPts val="0"/>
              </a:spcAft>
              <a:buClr>
                <a:schemeClr val="dk1"/>
              </a:buClr>
              <a:buSzPts val="1200"/>
              <a:buFont typeface="Calibri"/>
              <a:buNone/>
            </a:pPr>
            <a:r>
              <a:rPr lang="en-US"/>
              <a:t>After you create an S3 bucket, you can't change the bucket name, so be careful when choosing the name.</a:t>
            </a:r>
            <a:endParaRPr/>
          </a:p>
          <a:p>
            <a:pPr indent="0" lvl="1" marL="0" marR="0" rtl="0" algn="l">
              <a:lnSpc>
                <a:spcPct val="100000"/>
              </a:lnSpc>
              <a:spcBef>
                <a:spcPts val="0"/>
              </a:spcBef>
              <a:spcAft>
                <a:spcPts val="0"/>
              </a:spcAft>
              <a:buClr>
                <a:schemeClr val="dk1"/>
              </a:buClr>
              <a:buSzPts val="1200"/>
              <a:buFont typeface="Calibri"/>
              <a:buNone/>
            </a:pPr>
            <a:r>
              <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For more information, including rules for naming buckets, see Bucket Restrictions and Limitations at </a:t>
            </a:r>
            <a:r>
              <a:rPr lang="en-US" sz="1100" u="sng">
                <a:solidFill>
                  <a:schemeClr val="dk1"/>
                </a:solidFill>
                <a:latin typeface="Calibri"/>
                <a:ea typeface="Calibri"/>
                <a:cs typeface="Calibri"/>
                <a:sym typeface="Calibri"/>
                <a:hlinkClick r:id="rId2">
                  <a:extLst>
                    <a:ext uri="{A12FA001-AC4F-418D-AE19-62706E023703}">
                      <ahyp:hlinkClr val="tx"/>
                    </a:ext>
                  </a:extLst>
                </a:hlinkClick>
              </a:rPr>
              <a:t>https://docs.aws.amazon.com/AmazonS3/latest/userguide/BucketRestrictions.html</a:t>
            </a:r>
            <a:r>
              <a:rPr lang="en-US" sz="1100">
                <a:solidFill>
                  <a:schemeClr val="dk1"/>
                </a:solidFill>
                <a:latin typeface="Calibri"/>
                <a:ea typeface="Calibri"/>
                <a:cs typeface="Calibri"/>
                <a:sym typeface="Calibri"/>
              </a:rPr>
              <a:t>.</a:t>
            </a:r>
            <a:endParaRPr sz="1100">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 name="Google Shape;306;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When you create S3 creates buckets, you must specify the Region. When you choose a Region, you should consider latency, cost, or regulatory requirements that could affect the data in the bucket.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After you create a bucket, you cannot change its Region.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When you programmatically connect to to an AWS service, you connect to a URL that is the service endpoint. </a:t>
            </a:r>
            <a:r>
              <a:rPr lang="en-US" sz="1100">
                <a:solidFill>
                  <a:schemeClr val="dk1"/>
                </a:solidFill>
                <a:latin typeface="Calibri"/>
                <a:ea typeface="Calibri"/>
                <a:cs typeface="Calibri"/>
                <a:sym typeface="Calibri"/>
              </a:rPr>
              <a:t>For information about Amazon S3 Regional endpoints, see AWS Service Endpoints at </a:t>
            </a:r>
            <a:r>
              <a:rPr lang="en-US" sz="1100" u="sng">
                <a:solidFill>
                  <a:schemeClr val="dk1"/>
                </a:solidFill>
                <a:latin typeface="Calibri"/>
                <a:ea typeface="Calibri"/>
                <a:cs typeface="Calibri"/>
                <a:sym typeface="Calibri"/>
                <a:hlinkClick r:id="rId2">
                  <a:extLst>
                    <a:ext uri="{A12FA001-AC4F-418D-AE19-62706E023703}">
                      <ahyp:hlinkClr val="tx"/>
                    </a:ext>
                  </a:extLst>
                </a:hlinkClick>
              </a:rPr>
              <a:t>https://docs.aws.amazon.com/general/latest/gr/rande.html</a:t>
            </a:r>
            <a:r>
              <a:rPr lang="en-US" sz="1100">
                <a:solidFill>
                  <a:schemeClr val="dk1"/>
                </a:solidFill>
                <a:latin typeface="Calibri"/>
                <a:ea typeface="Calibri"/>
                <a:cs typeface="Calibri"/>
                <a:sym typeface="Calibri"/>
              </a:rPr>
              <a:t>.</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To see a map of the current AWS global infrastructure, see Global Infrastructure at </a:t>
            </a:r>
            <a:r>
              <a:rPr lang="en-US" sz="1100" u="sng">
                <a:solidFill>
                  <a:schemeClr val="dk1"/>
                </a:solidFill>
                <a:latin typeface="Calibri"/>
                <a:ea typeface="Calibri"/>
                <a:cs typeface="Calibri"/>
                <a:sym typeface="Calibri"/>
                <a:hlinkClick r:id="rId3">
                  <a:extLst>
                    <a:ext uri="{A12FA001-AC4F-418D-AE19-62706E023703}">
                      <ahyp:hlinkClr val="tx"/>
                    </a:ext>
                  </a:extLst>
                </a:hlinkClick>
              </a:rPr>
              <a:t>https://aws.amazon.com/about-aws/global-infrastructure/</a:t>
            </a:r>
            <a:r>
              <a:rPr lang="en-US" sz="1100">
                <a:solidFill>
                  <a:schemeClr val="dk1"/>
                </a:solidFill>
                <a:latin typeface="Calibri"/>
                <a:ea typeface="Calibri"/>
                <a:cs typeface="Calibri"/>
                <a:sym typeface="Calibri"/>
              </a:rPr>
              <a: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15:notes"/>
          <p:cNvSpPr/>
          <p:nvPr>
            <p:ph idx="2" type="sldImg"/>
          </p:nvPr>
        </p:nvSpPr>
        <p:spPr>
          <a:xfrm>
            <a:off x="608013"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 name="Google Shape;319;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You can access your bucket by using the Amazon S3 console, or you can access it programmatically. You can access objects with virtual-host-style URLs.</a:t>
            </a:r>
            <a:endParaRPr/>
          </a:p>
          <a:p>
            <a:pPr indent="-171450" lvl="1" marL="171450" marR="0" rtl="0" algn="l">
              <a:lnSpc>
                <a:spcPct val="100000"/>
              </a:lnSpc>
              <a:spcBef>
                <a:spcPts val="0"/>
              </a:spcBef>
              <a:spcAft>
                <a:spcPts val="0"/>
              </a:spcAft>
              <a:buClr>
                <a:schemeClr val="dk1"/>
              </a:buClr>
              <a:buSzPts val="1200"/>
              <a:buFont typeface="Arial"/>
              <a:buChar char="•"/>
            </a:pPr>
            <a:r>
              <a:rPr lang="en-US"/>
              <a:t>In </a:t>
            </a:r>
            <a:r>
              <a:rPr i="0" lang="en-US"/>
              <a:t>a virtual-host-style URL</a:t>
            </a:r>
            <a:r>
              <a:rPr lang="en-US"/>
              <a:t>, the bucket name is part of the domain name in the URL. </a:t>
            </a:r>
            <a:endParaRPr/>
          </a:p>
          <a:p>
            <a:pPr indent="-171450" lvl="1" marL="171450" marR="0" rtl="0" algn="l">
              <a:lnSpc>
                <a:spcPct val="100000"/>
              </a:lnSpc>
              <a:spcBef>
                <a:spcPts val="0"/>
              </a:spcBef>
              <a:spcAft>
                <a:spcPts val="0"/>
              </a:spcAft>
              <a:buClr>
                <a:schemeClr val="dk1"/>
              </a:buClr>
              <a:buSzPts val="1200"/>
              <a:buFont typeface="Arial"/>
              <a:buChar char="•"/>
            </a:pPr>
            <a:r>
              <a:rPr lang="en-US"/>
              <a:t>The virtual-host-style URL is useful if you use your S3 bucket to host a static website. To host a static website, you configure an S3 bucket for website hosting and then upload your website content to the bucket. This bucket must have public read access. </a:t>
            </a:r>
            <a:endParaRPr/>
          </a:p>
          <a:p>
            <a:pPr indent="0" lvl="1" marL="0" marR="0" rtl="0" algn="l">
              <a:lnSpc>
                <a:spcPct val="100000"/>
              </a:lnSpc>
              <a:spcBef>
                <a:spcPts val="0"/>
              </a:spcBef>
              <a:spcAft>
                <a:spcPts val="0"/>
              </a:spcAft>
              <a:buClr>
                <a:schemeClr val="dk1"/>
              </a:buClr>
              <a:buSzPts val="1200"/>
              <a:buFont typeface="Arial"/>
              <a:buNone/>
            </a:pPr>
            <a:r>
              <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For more information, see the following resources:</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Working with Amazon S3 Buckets at </a:t>
            </a:r>
            <a:r>
              <a:rPr lang="en-US" sz="1100" u="sng">
                <a:solidFill>
                  <a:schemeClr val="dk1"/>
                </a:solidFill>
                <a:latin typeface="Calibri"/>
                <a:ea typeface="Calibri"/>
                <a:cs typeface="Calibri"/>
                <a:sym typeface="Calibri"/>
                <a:hlinkClick r:id="rId2">
                  <a:extLst>
                    <a:ext uri="{A12FA001-AC4F-418D-AE19-62706E023703}">
                      <ahyp:hlinkClr val="tx"/>
                    </a:ext>
                  </a:extLst>
                </a:hlinkClick>
              </a:rPr>
              <a:t>https://docs.aws.amazon.com/AmazonS3/latest/userguide/UsingBucket.html</a:t>
            </a:r>
            <a:endParaRPr sz="1100">
              <a:solidFill>
                <a:schemeClr val="dk1"/>
              </a:solidFill>
              <a:latin typeface="Calibri"/>
              <a:ea typeface="Calibri"/>
              <a:cs typeface="Calibri"/>
              <a:sym typeface="Calibri"/>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Virtual Hosting of Buckets at </a:t>
            </a:r>
            <a:r>
              <a:rPr lang="en-US" sz="1100" u="sng">
                <a:solidFill>
                  <a:schemeClr val="dk1"/>
                </a:solidFill>
                <a:latin typeface="Calibri"/>
                <a:ea typeface="Calibri"/>
                <a:cs typeface="Calibri"/>
                <a:sym typeface="Calibri"/>
                <a:hlinkClick r:id="rId3">
                  <a:extLst>
                    <a:ext uri="{A12FA001-AC4F-418D-AE19-62706E023703}">
                      <ahyp:hlinkClr val="tx"/>
                    </a:ext>
                  </a:extLst>
                </a:hlinkClick>
              </a:rPr>
              <a:t>https://docs.aws.amazon.com/AmazonS3/latest/userguide/VirtualHosting.html</a:t>
            </a:r>
            <a:endParaRPr sz="1100">
              <a:solidFill>
                <a:schemeClr val="dk1"/>
              </a:solidFill>
              <a:latin typeface="Calibri"/>
              <a:ea typeface="Calibri"/>
              <a:cs typeface="Calibri"/>
              <a:sym typeface="Calibri"/>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Hosting a Static Website Using Amazon S3 at </a:t>
            </a:r>
            <a:r>
              <a:rPr lang="en-US" sz="1100" u="sng">
                <a:solidFill>
                  <a:schemeClr val="dk1"/>
                </a:solidFill>
                <a:latin typeface="Calibri"/>
                <a:ea typeface="Calibri"/>
                <a:cs typeface="Calibri"/>
                <a:sym typeface="Calibri"/>
                <a:hlinkClick r:id="rId4">
                  <a:extLst>
                    <a:ext uri="{A12FA001-AC4F-418D-AE19-62706E023703}">
                      <ahyp:hlinkClr val="tx"/>
                    </a:ext>
                  </a:extLst>
                </a:hlinkClick>
              </a:rPr>
              <a:t>https://docs.aws.amazon.com/AmazonS3/latest/userguide/WebsiteHosting.html</a:t>
            </a:r>
            <a:endParaRPr sz="11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 name="Google Shape;326;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In Amazon S3, buckets and objects are the primary resources, where objects are stored in buckets. For organizational simplicity, Amazon S3 supports the folder concept to group objects. Amazon S3 uses a shared name prefix for objects (that is, objects that have names that begin with a common string). When you create a folder, the Amazon S3 console creates an object with the name followed by a slash (/). The Amazon S3 console then displays that object as a folder.</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When an Amazon S3 bucket is queried, a prefix will limit results to only those objects that begin with that prefix. In the example, the bucket contains objects with student English and math scores for the year 2021. </a:t>
            </a:r>
            <a:r>
              <a:rPr i="0" lang="en-US"/>
              <a:t>To GET all the math-score object keys for 2021, specify the prefix </a:t>
            </a:r>
            <a:r>
              <a:rPr lang="en-US">
                <a:latin typeface="Courier New"/>
                <a:ea typeface="Courier New"/>
                <a:cs typeface="Courier New"/>
                <a:sym typeface="Courier New"/>
              </a:rPr>
              <a:t>2021/DOC-EXAMPLE-BUCKET/math</a:t>
            </a:r>
            <a:r>
              <a:rPr lang="en-US"/>
              <a:t>.</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For more information, see the following resources:</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Organizing Objects in the Amazon S3 Console Using Folders at </a:t>
            </a:r>
            <a:r>
              <a:rPr lang="en-US" sz="1100" u="sng">
                <a:solidFill>
                  <a:schemeClr val="dk1"/>
                </a:solidFill>
                <a:latin typeface="Calibri"/>
                <a:ea typeface="Calibri"/>
                <a:cs typeface="Calibri"/>
                <a:sym typeface="Calibri"/>
                <a:hlinkClick r:id="rId2">
                  <a:extLst>
                    <a:ext uri="{A12FA001-AC4F-418D-AE19-62706E023703}">
                      <ahyp:hlinkClr val="tx"/>
                    </a:ext>
                  </a:extLst>
                </a:hlinkClick>
              </a:rPr>
              <a:t>https://docs.aws.amazon.com/AmazonS3/latest/userguide/using-folders.html</a:t>
            </a:r>
            <a:endParaRPr sz="1100">
              <a:solidFill>
                <a:schemeClr val="dk1"/>
              </a:solidFill>
              <a:latin typeface="Calibri"/>
              <a:ea typeface="Calibri"/>
              <a:cs typeface="Calibri"/>
              <a:sym typeface="Calibri"/>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Organizing Objects Using Prefixes at </a:t>
            </a:r>
            <a:r>
              <a:rPr lang="en-US" sz="1100" u="sng">
                <a:solidFill>
                  <a:schemeClr val="dk1"/>
                </a:solidFill>
                <a:latin typeface="Calibri"/>
                <a:ea typeface="Calibri"/>
                <a:cs typeface="Calibri"/>
                <a:sym typeface="Calibri"/>
                <a:hlinkClick r:id="rId3">
                  <a:extLst>
                    <a:ext uri="{A12FA001-AC4F-418D-AE19-62706E023703}">
                      <ahyp:hlinkClr val="tx"/>
                    </a:ext>
                  </a:extLst>
                </a:hlinkClick>
              </a:rPr>
              <a:t>https://docs.aws.amazon.com/AmazonS3/latest/userguide/using-prefixes.html</a:t>
            </a:r>
            <a:endParaRPr sz="11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 name="Google Shape;341;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The following are the key takeaways from this section of the module:</a:t>
            </a:r>
            <a:endParaRPr/>
          </a:p>
          <a:p>
            <a:pPr indent="0" lvl="0" marL="0" marR="0" rtl="0" algn="l">
              <a:lnSpc>
                <a:spcPct val="100000"/>
              </a:lnSpc>
              <a:spcBef>
                <a:spcPts val="0"/>
              </a:spcBef>
              <a:spcAft>
                <a:spcPts val="0"/>
              </a:spcAft>
              <a:buClr>
                <a:schemeClr val="dk1"/>
              </a:buClr>
              <a:buSzPts val="1200"/>
              <a:buFont typeface="Calibri"/>
              <a:buNone/>
            </a:pPr>
            <a:r>
              <a:t/>
            </a:r>
            <a:endParaRPr/>
          </a:p>
          <a:p>
            <a:pPr indent="-171450" lvl="0" marL="171450" rtl="0" algn="l">
              <a:spcBef>
                <a:spcPts val="0"/>
              </a:spcBef>
              <a:spcAft>
                <a:spcPts val="0"/>
              </a:spcAft>
              <a:buClr>
                <a:schemeClr val="dk1"/>
              </a:buClr>
              <a:buSzPts val="1200"/>
              <a:buFont typeface="Arial"/>
              <a:buChar char="•"/>
            </a:pPr>
            <a:r>
              <a:rPr lang="en-US"/>
              <a:t>Amazon S3 bucket names are globally unique.</a:t>
            </a:r>
            <a:endParaRPr/>
          </a:p>
          <a:p>
            <a:pPr indent="-171450" lvl="0" marL="171450" rtl="0" algn="l">
              <a:spcBef>
                <a:spcPts val="0"/>
              </a:spcBef>
              <a:spcAft>
                <a:spcPts val="0"/>
              </a:spcAft>
              <a:buClr>
                <a:schemeClr val="dk1"/>
              </a:buClr>
              <a:buSzPts val="1200"/>
              <a:buFont typeface="Arial"/>
              <a:buChar char="•"/>
            </a:pPr>
            <a:r>
              <a:rPr lang="en-US"/>
              <a:t>Buckets are located in Regions, which affects performance and is subject to regulatory requirements.</a:t>
            </a:r>
            <a:endParaRPr/>
          </a:p>
          <a:p>
            <a:pPr indent="-171450" lvl="0" marL="171450" rtl="0" algn="l">
              <a:spcBef>
                <a:spcPts val="0"/>
              </a:spcBef>
              <a:spcAft>
                <a:spcPts val="0"/>
              </a:spcAft>
              <a:buClr>
                <a:schemeClr val="dk1"/>
              </a:buClr>
              <a:buSzPts val="1200"/>
              <a:buFont typeface="Arial"/>
              <a:buChar char="•"/>
            </a:pPr>
            <a:r>
              <a:rPr lang="en-US"/>
              <a:t>Objects in buckets are referenced through virtual-host-style URLs.</a:t>
            </a:r>
            <a:endParaRPr/>
          </a:p>
          <a:p>
            <a:pPr indent="-171450" lvl="0" marL="171450" marR="0" rtl="0" algn="l">
              <a:lnSpc>
                <a:spcPct val="100000"/>
              </a:lnSpc>
              <a:spcBef>
                <a:spcPts val="0"/>
              </a:spcBef>
              <a:spcAft>
                <a:spcPts val="0"/>
              </a:spcAft>
              <a:buClr>
                <a:schemeClr val="dk1"/>
              </a:buClr>
              <a:buSzPts val="1200"/>
              <a:buFont typeface="Arial"/>
              <a:buChar char="•"/>
            </a:pPr>
            <a:r>
              <a:rPr lang="en-US"/>
              <a:t>Prefixes imply a folder structure in an S3 bucket.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Section 4: Working with S3 objects.</a:t>
            </a:r>
            <a:endParaRPr/>
          </a:p>
        </p:txBody>
      </p:sp>
      <p:sp>
        <p:nvSpPr>
          <p:cNvPr id="349" name="Google Shape;34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 name="Google Shape;355;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Objects consist of </a:t>
            </a:r>
            <a:r>
              <a:rPr i="1" lang="en-US"/>
              <a:t>object data </a:t>
            </a:r>
            <a:r>
              <a:rPr lang="en-US"/>
              <a:t>and </a:t>
            </a:r>
            <a:r>
              <a:rPr i="1" lang="en-US"/>
              <a:t>metadata</a:t>
            </a:r>
            <a:r>
              <a:rPr lang="en-US"/>
              <a:t>. Object metadata is a set of key-value pairs that provide additional information about the object.</a:t>
            </a:r>
            <a:r>
              <a:rPr b="1" lang="en-US"/>
              <a:t> </a:t>
            </a:r>
            <a:r>
              <a:rPr lang="en-US"/>
              <a:t>There are two kinds of object metadata: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228600" lvl="0" marL="228600" marR="0" rtl="0" algn="l">
              <a:lnSpc>
                <a:spcPct val="100000"/>
              </a:lnSpc>
              <a:spcBef>
                <a:spcPts val="0"/>
              </a:spcBef>
              <a:spcAft>
                <a:spcPts val="0"/>
              </a:spcAft>
              <a:buClr>
                <a:schemeClr val="dk1"/>
              </a:buClr>
              <a:buSzPts val="1200"/>
              <a:buFont typeface="Arial"/>
              <a:buChar char="•"/>
            </a:pPr>
            <a:r>
              <a:rPr b="0" i="1" lang="en-US"/>
              <a:t>System-defined metadata</a:t>
            </a:r>
            <a:r>
              <a:rPr b="0" i="0" lang="en-US"/>
              <a:t> – </a:t>
            </a:r>
            <a:r>
              <a:rPr lang="en-US"/>
              <a:t>For each object that’s stored in a bucket, Amazon S3 maintains a set of </a:t>
            </a:r>
            <a:r>
              <a:rPr b="0" lang="en-US"/>
              <a:t>system metadata</a:t>
            </a:r>
            <a:r>
              <a:rPr lang="en-US"/>
              <a:t>. Amazon S3 processes this system metadata as needed. </a:t>
            </a:r>
            <a:r>
              <a:rPr i="0" lang="en-US"/>
              <a:t>System-defined metadata </a:t>
            </a:r>
            <a:r>
              <a:rPr lang="en-US"/>
              <a:t>includes information such as object-creation date, object size, and object version. Amazon S3 controls certain types of system-defined metadata, such as object-creation date, size, and version. You can update some types of system-defined metadata, such as storage configuration and server-side encryption.</a:t>
            </a:r>
            <a:endParaRPr b="0" i="0">
              <a:solidFill>
                <a:schemeClr val="dk1"/>
              </a:solidFill>
            </a:endParaRPr>
          </a:p>
          <a:p>
            <a:pPr indent="-152400" lvl="0" marL="228600" marR="0" rtl="0" algn="l">
              <a:lnSpc>
                <a:spcPct val="100000"/>
              </a:lnSpc>
              <a:spcBef>
                <a:spcPts val="0"/>
              </a:spcBef>
              <a:spcAft>
                <a:spcPts val="0"/>
              </a:spcAft>
              <a:buClr>
                <a:schemeClr val="dk1"/>
              </a:buClr>
              <a:buSzPts val="1200"/>
              <a:buFont typeface="Calibri"/>
              <a:buNone/>
            </a:pPr>
            <a:r>
              <a:t/>
            </a:r>
            <a:endParaRPr b="0" i="0">
              <a:solidFill>
                <a:schemeClr val="dk1"/>
              </a:solidFill>
            </a:endParaRPr>
          </a:p>
          <a:p>
            <a:pPr indent="-228600" lvl="0" marL="228600" marR="0" rtl="0" algn="l">
              <a:lnSpc>
                <a:spcPct val="100000"/>
              </a:lnSpc>
              <a:spcBef>
                <a:spcPts val="0"/>
              </a:spcBef>
              <a:spcAft>
                <a:spcPts val="0"/>
              </a:spcAft>
              <a:buClr>
                <a:schemeClr val="dk1"/>
              </a:buClr>
              <a:buSzPts val="1200"/>
              <a:buFont typeface="Arial"/>
              <a:buChar char="•"/>
            </a:pPr>
            <a:r>
              <a:rPr b="0" i="1" lang="en-US"/>
              <a:t>User-defined metadata</a:t>
            </a:r>
            <a:r>
              <a:rPr b="0" i="0" lang="en-US"/>
              <a:t> – </a:t>
            </a:r>
            <a:r>
              <a:rPr lang="en-US"/>
              <a:t>You can assign user-defined metadata to an object during an upload or after it has been uploaded. Like system-defined metadata, user-defined metadata is stored with the object. However, Amazon S3 does not process user-defined metadata. User-defined metadata must begin with the </a:t>
            </a:r>
            <a:r>
              <a:rPr i="1" lang="en-US"/>
              <a:t>x-amz-meta- </a:t>
            </a:r>
            <a:r>
              <a:rPr i="0" lang="en-US"/>
              <a:t>prefix</a:t>
            </a:r>
            <a:r>
              <a:rPr lang="en-US"/>
              <a:t>. For example, to create a user-defined metadata value </a:t>
            </a:r>
            <a:r>
              <a:rPr i="1" lang="en-US"/>
              <a:t>alt-name</a:t>
            </a:r>
            <a:r>
              <a:rPr lang="en-US"/>
              <a:t>, the metadata key would be </a:t>
            </a:r>
            <a:r>
              <a:rPr i="1" lang="en-US"/>
              <a:t>x-amz-meta-alt-name.</a:t>
            </a:r>
            <a:endParaRPr/>
          </a:p>
          <a:p>
            <a:pPr indent="0" lvl="0" marL="0" marR="0" rtl="0" algn="l">
              <a:lnSpc>
                <a:spcPct val="100000"/>
              </a:lnSpc>
              <a:spcBef>
                <a:spcPts val="0"/>
              </a:spcBef>
              <a:spcAft>
                <a:spcPts val="0"/>
              </a:spcAft>
              <a:buClr>
                <a:schemeClr val="dk1"/>
              </a:buClr>
              <a:buSzPts val="1200"/>
              <a:buFont typeface="Arial"/>
              <a:buNone/>
            </a:pPr>
            <a:r>
              <a:t/>
            </a:r>
            <a:endParaRPr/>
          </a:p>
          <a:p>
            <a:pPr indent="0" lvl="0" marL="0" rtl="0" algn="l">
              <a:spcBef>
                <a:spcPts val="0"/>
              </a:spcBef>
              <a:spcAft>
                <a:spcPts val="0"/>
              </a:spcAft>
              <a:buNone/>
            </a:pPr>
            <a:r>
              <a:rPr lang="en-US">
                <a:solidFill>
                  <a:schemeClr val="dk1"/>
                </a:solidFill>
                <a:latin typeface="Calibri"/>
                <a:ea typeface="Calibri"/>
                <a:cs typeface="Calibri"/>
                <a:sym typeface="Calibri"/>
              </a:rPr>
              <a:t>For more information about object metadata, see the following resources: </a:t>
            </a:r>
            <a:endParaRPr/>
          </a:p>
          <a:p>
            <a:pPr indent="-171450" lvl="0" marL="17145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Object Metadata at </a:t>
            </a:r>
            <a:r>
              <a:rPr lang="en-US" u="sng">
                <a:solidFill>
                  <a:schemeClr val="dk1"/>
                </a:solidFill>
                <a:latin typeface="Calibri"/>
                <a:ea typeface="Calibri"/>
                <a:cs typeface="Calibri"/>
                <a:sym typeface="Calibri"/>
                <a:hlinkClick r:id="rId2">
                  <a:extLst>
                    <a:ext uri="{A12FA001-AC4F-418D-AE19-62706E023703}">
                      <ahyp:hlinkClr val="tx"/>
                    </a:ext>
                  </a:extLst>
                </a:hlinkClick>
              </a:rPr>
              <a:t>https://docs.aws.amazon.com/AmazonS3/latest/userguide/UsingMetadata.html</a:t>
            </a:r>
            <a:endParaRPr>
              <a:solidFill>
                <a:schemeClr val="dk1"/>
              </a:solidFill>
              <a:latin typeface="Calibri"/>
              <a:ea typeface="Calibri"/>
              <a:cs typeface="Calibri"/>
              <a:sym typeface="Calibri"/>
            </a:endParaRPr>
          </a:p>
          <a:p>
            <a:pPr indent="-171450" lvl="0" marL="17145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Editing Object Metadata at </a:t>
            </a:r>
            <a:r>
              <a:rPr lang="en-US" u="sng">
                <a:solidFill>
                  <a:schemeClr val="dk1"/>
                </a:solidFill>
                <a:latin typeface="Calibri"/>
                <a:ea typeface="Calibri"/>
                <a:cs typeface="Calibri"/>
                <a:sym typeface="Calibri"/>
                <a:hlinkClick r:id="rId3">
                  <a:extLst>
                    <a:ext uri="{A12FA001-AC4F-418D-AE19-62706E023703}">
                      <ahyp:hlinkClr val="tx"/>
                    </a:ext>
                  </a:extLst>
                </a:hlinkClick>
              </a:rPr>
              <a:t>https://docs.aws.amazon.com/AmazonS3/latest/userguide/add-object-metadata.html</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Section 1: Introduction.</a:t>
            </a:r>
            <a:endParaRPr/>
          </a:p>
        </p:txBody>
      </p:sp>
      <p:sp>
        <p:nvSpPr>
          <p:cNvPr id="193" name="Google Shape;19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20:notes"/>
          <p:cNvSpPr txBox="1"/>
          <p:nvPr>
            <p:ph idx="1" type="body"/>
          </p:nvPr>
        </p:nvSpPr>
        <p:spPr>
          <a:xfrm>
            <a:off x="685800" y="4400550"/>
            <a:ext cx="5486400" cy="344934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With the PUT object operation, you add an object to an S3 bucket. You must have write permissions to add an object to a bucket. Amazon S3 always writes the entire object. You cannot do partial updates to an object.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There are two types of uploads available for the PUT operation:</a:t>
            </a:r>
            <a:endParaRPr/>
          </a:p>
          <a:p>
            <a:pPr indent="-171450" lvl="0" marL="171450" rtl="0" algn="l">
              <a:spcBef>
                <a:spcPts val="0"/>
              </a:spcBef>
              <a:spcAft>
                <a:spcPts val="0"/>
              </a:spcAft>
              <a:buClr>
                <a:schemeClr val="dk1"/>
              </a:buClr>
              <a:buSzPts val="1200"/>
              <a:buFont typeface="Arial"/>
              <a:buChar char="•"/>
            </a:pPr>
            <a:r>
              <a:rPr i="1" lang="en-US"/>
              <a:t>Single upload for objects up to 5 GB </a:t>
            </a:r>
            <a:r>
              <a:rPr lang="en-US"/>
              <a:t>– You can upload or copy objects of up to 5 GB in a single PUT operation. </a:t>
            </a:r>
            <a:endParaRPr/>
          </a:p>
          <a:p>
            <a:pPr indent="-171450" lvl="0" marL="171450" rtl="0" algn="l">
              <a:spcBef>
                <a:spcPts val="0"/>
              </a:spcBef>
              <a:spcAft>
                <a:spcPts val="0"/>
              </a:spcAft>
              <a:buClr>
                <a:schemeClr val="dk1"/>
              </a:buClr>
              <a:buSzPts val="1200"/>
              <a:buFont typeface="Arial"/>
              <a:buChar char="•"/>
            </a:pPr>
            <a:r>
              <a:rPr i="1" lang="en-US"/>
              <a:t>Multipart upload for objects up to 5 TB </a:t>
            </a:r>
            <a:r>
              <a:rPr lang="en-US"/>
              <a:t>– For larger objects of up to 5 TB, you should use the multipart upload. You can use multipart upload to upload a single object as a set of parts. Each part is a contiguous portion of the object's data. You can upload these object parts independently and in any order. If transmission of any part fails, you can resume that upload without affecting the other parts. After all parts of your object are uploaded, Amazon S3 assembles these parts and creates the object.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As a general recommendation, when an object’s size reaches 100 MB, you should consider using multipart uploads.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For more information, see the following resources:</a:t>
            </a:r>
            <a:endParaRPr/>
          </a:p>
          <a:p>
            <a:pPr indent="-171450" lvl="0" marL="171450" rtl="0" algn="l">
              <a:spcBef>
                <a:spcPts val="0"/>
              </a:spcBef>
              <a:spcAft>
                <a:spcPts val="0"/>
              </a:spcAft>
              <a:buClr>
                <a:schemeClr val="dk1"/>
              </a:buClr>
              <a:buSzPts val="1200"/>
              <a:buFont typeface="Arial"/>
              <a:buChar char="•"/>
            </a:pPr>
            <a:r>
              <a:rPr lang="en-US"/>
              <a:t>PutObject operation at </a:t>
            </a:r>
            <a:r>
              <a:rPr lang="en-US" u="sng">
                <a:solidFill>
                  <a:schemeClr val="hlink"/>
                </a:solidFill>
                <a:hlinkClick r:id="rId2"/>
              </a:rPr>
              <a:t>https://docs.aws.amazon.com/AmazonS3/latest/API/API_PutObject.html</a:t>
            </a:r>
            <a:endParaRPr/>
          </a:p>
          <a:p>
            <a:pPr indent="-171450" lvl="0" marL="171450" rtl="0" algn="l">
              <a:spcBef>
                <a:spcPts val="0"/>
              </a:spcBef>
              <a:spcAft>
                <a:spcPts val="0"/>
              </a:spcAft>
              <a:buClr>
                <a:schemeClr val="dk1"/>
              </a:buClr>
              <a:buSzPts val="1200"/>
              <a:buFont typeface="Arial"/>
              <a:buChar char="•"/>
            </a:pPr>
            <a:r>
              <a:rPr lang="en-US"/>
              <a:t>Multipart Upload Overview at </a:t>
            </a:r>
            <a:r>
              <a:rPr lang="en-US" u="sng">
                <a:solidFill>
                  <a:schemeClr val="hlink"/>
                </a:solidFill>
                <a:hlinkClick r:id="rId3"/>
              </a:rPr>
              <a:t>https://docs.aws.amazon.com/AmazonS3/latest/userguide/mpuoverview.html</a:t>
            </a:r>
            <a:endParaRPr/>
          </a:p>
        </p:txBody>
      </p:sp>
      <p:sp>
        <p:nvSpPr>
          <p:cNvPr id="364" name="Google Shape;36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code demonstrates the PUT operation. In order of each line:</a:t>
            </a:r>
            <a:endParaRPr/>
          </a:p>
          <a:p>
            <a:pPr indent="0" lvl="0" marL="0" rtl="0" algn="l">
              <a:spcBef>
                <a:spcPts val="0"/>
              </a:spcBef>
              <a:spcAft>
                <a:spcPts val="0"/>
              </a:spcAft>
              <a:buNone/>
            </a:pPr>
            <a:r>
              <a:t/>
            </a:r>
            <a:endParaRPr/>
          </a:p>
          <a:p>
            <a:pPr indent="-171450" lvl="0" marL="171450" rtl="0" algn="l">
              <a:spcBef>
                <a:spcPts val="0"/>
              </a:spcBef>
              <a:spcAft>
                <a:spcPts val="0"/>
              </a:spcAft>
              <a:buClr>
                <a:schemeClr val="dk1"/>
              </a:buClr>
              <a:buSzPts val="1200"/>
              <a:buFont typeface="Arial"/>
              <a:buChar char="•"/>
            </a:pPr>
            <a:r>
              <a:rPr lang="en-US"/>
              <a:t>The code begins by importing the AWS SDK for Python (Boto3) library.</a:t>
            </a:r>
            <a:endParaRPr/>
          </a:p>
          <a:p>
            <a:pPr indent="-171450" lvl="0" marL="171450" rtl="0" algn="l">
              <a:spcBef>
                <a:spcPts val="0"/>
              </a:spcBef>
              <a:spcAft>
                <a:spcPts val="0"/>
              </a:spcAft>
              <a:buClr>
                <a:schemeClr val="dk1"/>
              </a:buClr>
              <a:buSzPts val="1200"/>
              <a:buFont typeface="Arial"/>
              <a:buChar char="•"/>
            </a:pPr>
            <a:r>
              <a:rPr lang="en-US"/>
              <a:t>The variable S3AP is set with the call to boto3.client, which is the client service API. The service (s3) and Region (us-east-1) are specified.</a:t>
            </a:r>
            <a:endParaRPr/>
          </a:p>
          <a:p>
            <a:pPr indent="-171450" lvl="0" marL="171450" rtl="0" algn="l">
              <a:spcBef>
                <a:spcPts val="0"/>
              </a:spcBef>
              <a:spcAft>
                <a:spcPts val="0"/>
              </a:spcAft>
              <a:buClr>
                <a:schemeClr val="dk1"/>
              </a:buClr>
              <a:buSzPts val="1200"/>
              <a:buFont typeface="Arial"/>
              <a:buChar char="•"/>
            </a:pPr>
            <a:r>
              <a:rPr lang="en-US"/>
              <a:t>The variable bucket_name is set for the bucket name.</a:t>
            </a:r>
            <a:endParaRPr/>
          </a:p>
          <a:p>
            <a:pPr indent="-171450" lvl="0" marL="171450" rtl="0" algn="l">
              <a:spcBef>
                <a:spcPts val="0"/>
              </a:spcBef>
              <a:spcAft>
                <a:spcPts val="0"/>
              </a:spcAft>
              <a:buClr>
                <a:schemeClr val="dk1"/>
              </a:buClr>
              <a:buSzPts val="1200"/>
              <a:buFont typeface="Arial"/>
              <a:buChar char="•"/>
            </a:pPr>
            <a:r>
              <a:rPr lang="en-US"/>
              <a:t>The filename value is set to the file that will be uploaded.</a:t>
            </a:r>
            <a:endParaRPr/>
          </a:p>
          <a:p>
            <a:pPr indent="-171450" lvl="0" marL="171450" rtl="0" algn="l">
              <a:spcBef>
                <a:spcPts val="0"/>
              </a:spcBef>
              <a:spcAft>
                <a:spcPts val="0"/>
              </a:spcAft>
              <a:buClr>
                <a:schemeClr val="dk1"/>
              </a:buClr>
              <a:buSzPts val="1200"/>
              <a:buFont typeface="Arial"/>
              <a:buChar char="•"/>
            </a:pPr>
            <a:r>
              <a:rPr lang="en-US"/>
              <a:t>The upload file operation is called, with arguments for the file name, bucket name, the file, and content type. CacheControl sets how long a client web browser will cache the file. Setting the value to zero (such as in the example) means that web browsers will not cache the object. This setting can be very useful for objects that change regularly.</a:t>
            </a:r>
            <a:endParaRPr/>
          </a:p>
        </p:txBody>
      </p:sp>
      <p:sp>
        <p:nvSpPr>
          <p:cNvPr id="376" name="Google Shape;37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6" name="Google Shape;386;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i="0" lang="en-US"/>
              <a:t>You use the </a:t>
            </a:r>
            <a:r>
              <a:rPr b="0" i="0" lang="en-US"/>
              <a:t>GET object operation </a:t>
            </a:r>
            <a:r>
              <a:rPr i="0" lang="en-US"/>
              <a:t>to </a:t>
            </a:r>
            <a:r>
              <a:rPr lang="en-US"/>
              <a:t>retrieve objects from Amazon S3. Using GET requires read access to the bucket. You can retrieve a complete object in a single GET request. You can also retrieve an object in parts by specifying a range of bytes. This feature is useful in scenarios where </a:t>
            </a:r>
            <a:r>
              <a:rPr lang="en-US">
                <a:solidFill>
                  <a:srgbClr val="000000"/>
                </a:solidFill>
              </a:rPr>
              <a:t>network connectivity</a:t>
            </a:r>
            <a:r>
              <a:rPr lang="en-US"/>
              <a:t> is low or if your </a:t>
            </a:r>
            <a:r>
              <a:rPr lang="en-US">
                <a:solidFill>
                  <a:srgbClr val="000000"/>
                </a:solidFill>
              </a:rPr>
              <a:t>application</a:t>
            </a:r>
            <a:r>
              <a:rPr lang="en-US"/>
              <a:t> can only process subsets of object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dk1"/>
                </a:solidFill>
                <a:latin typeface="Calibri"/>
                <a:ea typeface="Calibri"/>
                <a:cs typeface="Calibri"/>
                <a:sym typeface="Calibri"/>
              </a:rPr>
              <a:t>For more information about the GET Object operation, see GetObject in the </a:t>
            </a:r>
            <a:r>
              <a:rPr i="1" lang="en-US">
                <a:solidFill>
                  <a:schemeClr val="dk1"/>
                </a:solidFill>
                <a:latin typeface="Calibri"/>
                <a:ea typeface="Calibri"/>
                <a:cs typeface="Calibri"/>
                <a:sym typeface="Calibri"/>
              </a:rPr>
              <a:t>Amazon S3 API Reference</a:t>
            </a:r>
            <a:r>
              <a:rPr lang="en-US">
                <a:solidFill>
                  <a:schemeClr val="dk1"/>
                </a:solidFill>
                <a:latin typeface="Calibri"/>
                <a:ea typeface="Calibri"/>
                <a:cs typeface="Calibri"/>
                <a:sym typeface="Calibri"/>
              </a:rPr>
              <a:t> at </a:t>
            </a:r>
            <a:r>
              <a:rPr lang="en-US" u="sng">
                <a:solidFill>
                  <a:schemeClr val="dk1"/>
                </a:solidFill>
                <a:latin typeface="Calibri"/>
                <a:ea typeface="Calibri"/>
                <a:cs typeface="Calibri"/>
                <a:sym typeface="Calibri"/>
                <a:hlinkClick r:id="rId2">
                  <a:extLst>
                    <a:ext uri="{A12FA001-AC4F-418D-AE19-62706E023703}">
                      <ahyp:hlinkClr val="tx"/>
                    </a:ext>
                  </a:extLst>
                </a:hlinkClick>
              </a:rPr>
              <a:t>https://docs.aws.amazon.com/AmazonS3/latest/API/API_GetObject.html</a:t>
            </a:r>
            <a:r>
              <a:rPr lang="en-US">
                <a:solidFill>
                  <a:schemeClr val="dk1"/>
                </a:solidFill>
                <a:latin typeface="Calibri"/>
                <a:ea typeface="Calibri"/>
                <a:cs typeface="Calibri"/>
                <a:sym typeface="Calibri"/>
              </a:rPr>
              <a: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6" name="Google Shape;406;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000000"/>
                </a:solidFill>
              </a:rPr>
              <a:t>You can use the </a:t>
            </a:r>
            <a:r>
              <a:rPr b="0" lang="en-US">
                <a:solidFill>
                  <a:srgbClr val="000000"/>
                </a:solidFill>
              </a:rPr>
              <a:t>SELECT operation </a:t>
            </a:r>
            <a:r>
              <a:rPr lang="en-US"/>
              <a:t>to query Amazon S3 objects based on structured query language (SQL). You send a SQL expression and a data serialization format for the S3 object, such as JavaScript Object Notation (JSON), comma-separated values (CSV), or Apache Parquet. Amazon S3 uses this format to parse object data into records, and it returns records that match the specified SQL expression. You must have </a:t>
            </a:r>
            <a:r>
              <a:rPr lang="en-US">
                <a:latin typeface="Courier New"/>
                <a:ea typeface="Courier New"/>
                <a:cs typeface="Courier New"/>
                <a:sym typeface="Courier New"/>
              </a:rPr>
              <a:t>s3:GetObject </a:t>
            </a:r>
            <a:r>
              <a:rPr lang="en-US"/>
              <a:t>permissions for this operation. </a:t>
            </a:r>
            <a:endParaRPr/>
          </a:p>
          <a:p>
            <a:pPr indent="0" lvl="0" marL="0" rtl="0" algn="l">
              <a:spcBef>
                <a:spcPts val="0"/>
              </a:spcBef>
              <a:spcAft>
                <a:spcPts val="0"/>
              </a:spcAft>
              <a:buNone/>
            </a:pPr>
            <a:r>
              <a:t/>
            </a:r>
            <a:endParaRPr b="0">
              <a:solidFill>
                <a:schemeClr val="dk1"/>
              </a:solidFill>
              <a:latin typeface="Calibri"/>
              <a:ea typeface="Calibri"/>
              <a:cs typeface="Calibri"/>
              <a:sym typeface="Calibri"/>
            </a:endParaRPr>
          </a:p>
          <a:p>
            <a:pPr indent="0" lvl="0" marL="0" rtl="0" algn="l">
              <a:spcBef>
                <a:spcPts val="0"/>
              </a:spcBef>
              <a:spcAft>
                <a:spcPts val="0"/>
              </a:spcAft>
              <a:buNone/>
            </a:pPr>
            <a:r>
              <a:rPr b="0" lang="en-US">
                <a:solidFill>
                  <a:schemeClr val="dk1"/>
                </a:solidFill>
                <a:latin typeface="Calibri"/>
                <a:ea typeface="Calibri"/>
                <a:cs typeface="Calibri"/>
                <a:sym typeface="Calibri"/>
              </a:rPr>
              <a:t>For example, you can use the select request to retrieve all records from an S3 object by using:</a:t>
            </a:r>
            <a:br>
              <a:rPr b="0" lang="en-US">
                <a:solidFill>
                  <a:schemeClr val="dk1"/>
                </a:solidFill>
                <a:latin typeface="Calibri"/>
                <a:ea typeface="Calibri"/>
                <a:cs typeface="Calibri"/>
                <a:sym typeface="Calibri"/>
              </a:rPr>
            </a:br>
            <a:r>
              <a:rPr b="0" lang="en-US">
                <a:solidFill>
                  <a:schemeClr val="dk1"/>
                </a:solidFill>
                <a:latin typeface="Droid Sans Mono"/>
                <a:ea typeface="Droid Sans Mono"/>
                <a:cs typeface="Droid Sans Mono"/>
                <a:sym typeface="Droid Sans Mono"/>
              </a:rPr>
              <a:t>Select * from S3Object</a:t>
            </a:r>
            <a:endParaRPr/>
          </a:p>
          <a:p>
            <a:pPr indent="0" lvl="0" marL="0" rtl="0" algn="l">
              <a:spcBef>
                <a:spcPts val="0"/>
              </a:spcBef>
              <a:spcAft>
                <a:spcPts val="0"/>
              </a:spcAft>
              <a:buNone/>
            </a:pPr>
            <a:r>
              <a:t/>
            </a:r>
            <a:endParaRPr b="0">
              <a:solidFill>
                <a:schemeClr val="dk1"/>
              </a:solidFill>
              <a:latin typeface="Courier New"/>
              <a:ea typeface="Courier New"/>
              <a:cs typeface="Courier New"/>
              <a:sym typeface="Courier New"/>
            </a:endParaRPr>
          </a:p>
          <a:p>
            <a:pPr indent="0" lvl="0" marL="0" rtl="0" algn="l">
              <a:spcBef>
                <a:spcPts val="0"/>
              </a:spcBef>
              <a:spcAft>
                <a:spcPts val="0"/>
              </a:spcAft>
              <a:buNone/>
            </a:pPr>
            <a:r>
              <a:rPr b="0" lang="en-US">
                <a:solidFill>
                  <a:schemeClr val="dk1"/>
                </a:solidFill>
              </a:rPr>
              <a:t>You could also specify required columns from the query by specifying the column name</a:t>
            </a:r>
            <a:r>
              <a:rPr b="0" lang="en-US">
                <a:solidFill>
                  <a:schemeClr val="dk1"/>
                </a:solidFill>
                <a:latin typeface="Calibri"/>
                <a:ea typeface="Calibri"/>
                <a:cs typeface="Calibri"/>
                <a:sym typeface="Calibri"/>
              </a:rPr>
              <a:t>:</a:t>
            </a:r>
            <a:br>
              <a:rPr b="0" lang="en-US">
                <a:solidFill>
                  <a:schemeClr val="dk1"/>
                </a:solidFill>
                <a:latin typeface="Calibri"/>
                <a:ea typeface="Calibri"/>
                <a:cs typeface="Calibri"/>
                <a:sym typeface="Calibri"/>
              </a:rPr>
            </a:br>
            <a:r>
              <a:rPr b="0" lang="en-US">
                <a:solidFill>
                  <a:schemeClr val="dk1"/>
                </a:solidFill>
                <a:latin typeface="Droid Sans Mono"/>
                <a:ea typeface="Droid Sans Mono"/>
                <a:cs typeface="Droid Sans Mono"/>
                <a:sym typeface="Droid Sans Mono"/>
              </a:rPr>
              <a:t>SELECT s.Id, s.FirstName, s.SSN FROM S3Object s</a:t>
            </a:r>
            <a:endParaRPr/>
          </a:p>
          <a:p>
            <a:pPr indent="0" lvl="0" marL="0" rtl="0" algn="l">
              <a:spcBef>
                <a:spcPts val="0"/>
              </a:spcBef>
              <a:spcAft>
                <a:spcPts val="0"/>
              </a:spcAft>
              <a:buNone/>
            </a:pPr>
            <a:r>
              <a:t/>
            </a:r>
            <a:endParaRPr b="0">
              <a:solidFill>
                <a:schemeClr val="dk1"/>
              </a:solidFill>
              <a:latin typeface="Calibri"/>
              <a:ea typeface="Calibri"/>
              <a:cs typeface="Calibri"/>
              <a:sym typeface="Calibri"/>
            </a:endParaRPr>
          </a:p>
          <a:p>
            <a:pPr indent="0" lvl="0" marL="0" rtl="0" algn="l">
              <a:spcBef>
                <a:spcPts val="0"/>
              </a:spcBef>
              <a:spcAft>
                <a:spcPts val="0"/>
              </a:spcAft>
              <a:buNone/>
            </a:pPr>
            <a:r>
              <a:rPr b="0" lang="en-US">
                <a:solidFill>
                  <a:srgbClr val="000000"/>
                </a:solidFill>
                <a:latin typeface="Calibri"/>
                <a:ea typeface="Calibri"/>
                <a:cs typeface="Calibri"/>
                <a:sym typeface="Calibri"/>
              </a:rPr>
              <a:t>Because your</a:t>
            </a:r>
            <a:r>
              <a:rPr b="0" lang="en-US">
                <a:solidFill>
                  <a:schemeClr val="dk1"/>
                </a:solidFill>
                <a:latin typeface="Calibri"/>
                <a:ea typeface="Calibri"/>
                <a:cs typeface="Calibri"/>
                <a:sym typeface="Calibri"/>
              </a:rPr>
              <a:t> </a:t>
            </a:r>
            <a:r>
              <a:rPr b="0" lang="en-US">
                <a:solidFill>
                  <a:srgbClr val="000000"/>
                </a:solidFill>
                <a:latin typeface="Calibri"/>
                <a:ea typeface="Calibri"/>
                <a:cs typeface="Calibri"/>
                <a:sym typeface="Calibri"/>
              </a:rPr>
              <a:t>applications</a:t>
            </a:r>
            <a:r>
              <a:rPr b="0" lang="en-US">
                <a:solidFill>
                  <a:schemeClr val="dk1"/>
                </a:solidFill>
                <a:latin typeface="Calibri"/>
                <a:ea typeface="Calibri"/>
                <a:cs typeface="Calibri"/>
                <a:sym typeface="Calibri"/>
              </a:rPr>
              <a:t> do not need to use compute resources to scan and filter </a:t>
            </a:r>
            <a:r>
              <a:rPr b="0" lang="en-US">
                <a:solidFill>
                  <a:srgbClr val="000000"/>
                </a:solidFill>
                <a:latin typeface="Calibri"/>
                <a:ea typeface="Calibri"/>
                <a:cs typeface="Calibri"/>
                <a:sym typeface="Calibri"/>
              </a:rPr>
              <a:t>the data from an object, you can potentially increase query performance by up to 400 percent and reduce query costs by as much as 80 percent</a:t>
            </a:r>
            <a:r>
              <a:rPr b="0" lang="en-US">
                <a:solidFill>
                  <a:schemeClr val="dk1"/>
                </a:solidFill>
                <a:latin typeface="Calibri"/>
                <a:ea typeface="Calibri"/>
                <a:cs typeface="Calibri"/>
                <a:sym typeface="Calibri"/>
              </a:rPr>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dk1"/>
                </a:solidFill>
                <a:latin typeface="Calibri"/>
                <a:ea typeface="Calibri"/>
                <a:cs typeface="Calibri"/>
                <a:sym typeface="Calibri"/>
              </a:rPr>
              <a:t>For more information, see SelectObjectContent in the </a:t>
            </a:r>
            <a:r>
              <a:rPr i="1" lang="en-US">
                <a:solidFill>
                  <a:schemeClr val="dk1"/>
                </a:solidFill>
                <a:latin typeface="Calibri"/>
                <a:ea typeface="Calibri"/>
                <a:cs typeface="Calibri"/>
                <a:sym typeface="Calibri"/>
              </a:rPr>
              <a:t>Amazon S3 API Reference</a:t>
            </a:r>
            <a:r>
              <a:rPr lang="en-US">
                <a:solidFill>
                  <a:schemeClr val="dk1"/>
                </a:solidFill>
                <a:latin typeface="Calibri"/>
                <a:ea typeface="Calibri"/>
                <a:cs typeface="Calibri"/>
                <a:sym typeface="Calibri"/>
              </a:rPr>
              <a:t> at </a:t>
            </a:r>
            <a:r>
              <a:rPr lang="en-US" u="sng">
                <a:solidFill>
                  <a:schemeClr val="dk1"/>
                </a:solidFill>
                <a:latin typeface="Calibri"/>
                <a:ea typeface="Calibri"/>
                <a:cs typeface="Calibri"/>
                <a:sym typeface="Calibri"/>
                <a:hlinkClick r:id="rId2">
                  <a:extLst>
                    <a:ext uri="{A12FA001-AC4F-418D-AE19-62706E023703}">
                      <ahyp:hlinkClr val="tx"/>
                    </a:ext>
                  </a:extLst>
                </a:hlinkClick>
              </a:rPr>
              <a:t>https://docs.aws.amazon.com/AmazonS3/latest/API/API_SelectObjectContent.html</a:t>
            </a:r>
            <a:r>
              <a:rPr lang="en-US">
                <a:solidFill>
                  <a:schemeClr val="dk1"/>
                </a:solidFill>
                <a:latin typeface="Calibri"/>
                <a:ea typeface="Calibri"/>
                <a:cs typeface="Calibri"/>
                <a:sym typeface="Calibri"/>
              </a:rPr>
              <a: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1" name="Google Shape;421;p24:notes"/>
          <p:cNvSpPr txBox="1"/>
          <p:nvPr>
            <p:ph idx="1" type="body"/>
          </p:nvPr>
        </p:nvSpPr>
        <p:spPr>
          <a:xfrm>
            <a:off x="685800" y="4400549"/>
            <a:ext cx="5486400" cy="379805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Versioning is another feature of Amazon S3 that you can use to protect your data. Versioning is a way to keep multiple variants of an object in the same bucket. Two objects in a bucket can have the same key but different version IDs. For example, an image file named </a:t>
            </a:r>
            <a:r>
              <a:rPr i="1" lang="en-US"/>
              <a:t>photo.gif </a:t>
            </a:r>
            <a:r>
              <a:rPr lang="en-US"/>
              <a:t>can have two versions: photo.gif (version 111111) and photo.gif (version 121212).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You can use versioning to preserve, retrieve, and restore each version of every object that’s stored in your S3 bucket. With versioning, you can recover from unintended user actions (such as overwrites and deletions) and application failures. You can also use versioning to archive objects so that you have access to previous versions. </a:t>
            </a:r>
            <a:endParaRPr/>
          </a:p>
          <a:p>
            <a:pPr indent="0" lvl="0" marL="0" marR="0" rtl="0" algn="l">
              <a:lnSpc>
                <a:spcPct val="100000"/>
              </a:lnSpc>
              <a:spcBef>
                <a:spcPts val="0"/>
              </a:spcBef>
              <a:spcAft>
                <a:spcPts val="0"/>
              </a:spcAft>
              <a:buClr>
                <a:schemeClr val="dk1"/>
              </a:buClr>
              <a:buSzPts val="1200"/>
              <a:buFont typeface="Calibri"/>
              <a:buNone/>
            </a:pPr>
            <a:r>
              <a:t/>
            </a:r>
            <a:endParaRPr b="0" i="0">
              <a:solidFill>
                <a:schemeClr val="dk1"/>
              </a:solidFill>
            </a:endParaRPr>
          </a:p>
          <a:p>
            <a:pPr indent="0" lvl="0" marL="0" marR="0" rtl="0" algn="l">
              <a:lnSpc>
                <a:spcPct val="100000"/>
              </a:lnSpc>
              <a:spcBef>
                <a:spcPts val="0"/>
              </a:spcBef>
              <a:spcAft>
                <a:spcPts val="0"/>
              </a:spcAft>
              <a:buClr>
                <a:schemeClr val="dk1"/>
              </a:buClr>
              <a:buSzPts val="1200"/>
              <a:buFont typeface="Calibri"/>
              <a:buNone/>
            </a:pPr>
            <a:r>
              <a:rPr b="0" i="0" lang="en-US">
                <a:solidFill>
                  <a:schemeClr val="dk1"/>
                </a:solidFill>
              </a:rPr>
              <a:t>By default, versioning is disabled in S3 buckets. After you enable versioning, you can only suspend it (you cannot disable it). Standard Amazon S3 rates apply for each version of an object that’s stored or requested. </a:t>
            </a:r>
            <a:r>
              <a:rPr lang="en-US">
                <a:solidFill>
                  <a:schemeClr val="dk1"/>
                </a:solidFill>
                <a:latin typeface="Calibri"/>
                <a:ea typeface="Calibri"/>
                <a:cs typeface="Calibri"/>
                <a:sym typeface="Calibri"/>
              </a:rPr>
              <a:t>For more information, see </a:t>
            </a:r>
            <a:r>
              <a:rPr i="1" lang="en-US">
                <a:solidFill>
                  <a:schemeClr val="dk1"/>
                </a:solidFill>
                <a:latin typeface="Calibri"/>
                <a:ea typeface="Calibri"/>
                <a:cs typeface="Calibri"/>
                <a:sym typeface="Calibri"/>
              </a:rPr>
              <a:t>How am I charged for using Versioning</a:t>
            </a:r>
            <a:r>
              <a:rPr lang="en-US">
                <a:solidFill>
                  <a:schemeClr val="dk1"/>
                </a:solidFill>
                <a:latin typeface="Calibri"/>
                <a:ea typeface="Calibri"/>
                <a:cs typeface="Calibri"/>
                <a:sym typeface="Calibri"/>
              </a:rPr>
              <a:t> in the </a:t>
            </a:r>
            <a:r>
              <a:rPr lang="en-US" u="sng">
                <a:solidFill>
                  <a:schemeClr val="dk1"/>
                </a:solidFill>
                <a:latin typeface="Calibri"/>
                <a:ea typeface="Calibri"/>
                <a:cs typeface="Calibri"/>
                <a:sym typeface="Calibri"/>
                <a:hlinkClick r:id="rId2">
                  <a:extLst>
                    <a:ext uri="{A12FA001-AC4F-418D-AE19-62706E023703}">
                      <ahyp:hlinkClr val="tx"/>
                    </a:ext>
                  </a:extLst>
                </a:hlinkClick>
              </a:rPr>
              <a:t>Amazon S3 FAQs</a:t>
            </a:r>
            <a:r>
              <a:rPr lang="en-US">
                <a:solidFill>
                  <a:schemeClr val="dk1"/>
                </a:solidFill>
                <a:latin typeface="Calibri"/>
                <a:ea typeface="Calibri"/>
                <a:cs typeface="Calibri"/>
                <a:sym typeface="Calibri"/>
              </a:rPr>
              <a:t> at </a:t>
            </a:r>
            <a:r>
              <a:rPr lang="en-US" u="sng">
                <a:solidFill>
                  <a:schemeClr val="dk1"/>
                </a:solidFill>
                <a:latin typeface="Calibri"/>
                <a:ea typeface="Calibri"/>
                <a:cs typeface="Calibri"/>
                <a:sym typeface="Calibri"/>
                <a:hlinkClick r:id="rId3">
                  <a:extLst>
                    <a:ext uri="{A12FA001-AC4F-418D-AE19-62706E023703}">
                      <ahyp:hlinkClr val="tx"/>
                    </a:ext>
                  </a:extLst>
                </a:hlinkClick>
              </a:rPr>
              <a:t>https://aws.amazon.com/s3/faqs/</a:t>
            </a:r>
            <a:r>
              <a:rPr lang="en-US">
                <a:solidFill>
                  <a:schemeClr val="dk1"/>
                </a:solidFill>
                <a:latin typeface="Calibri"/>
                <a:ea typeface="Calibri"/>
                <a:cs typeface="Calibri"/>
                <a:sym typeface="Calibri"/>
              </a:rPr>
              <a:t>.</a:t>
            </a:r>
            <a:endParaRPr>
              <a:solidFill>
                <a:schemeClr val="dk1"/>
              </a:solidFill>
            </a:endParaRPr>
          </a:p>
          <a:p>
            <a:pPr indent="0" lvl="0" marL="0" rtl="0" algn="l">
              <a:spcBef>
                <a:spcPts val="0"/>
              </a:spcBef>
              <a:spcAft>
                <a:spcPts val="0"/>
              </a:spcAft>
              <a:buClr>
                <a:schemeClr val="dk1"/>
              </a:buClr>
              <a:buSzPts val="1200"/>
              <a:buFont typeface="Arial"/>
              <a:buNone/>
            </a:pPr>
            <a:r>
              <a:t/>
            </a:r>
            <a:endParaRPr b="0" i="0">
              <a:solidFill>
                <a:schemeClr val="dk1"/>
              </a:solidFill>
            </a:endParaRPr>
          </a:p>
          <a:p>
            <a:pPr indent="0" lvl="0" marL="0" marR="0" rtl="0" algn="l">
              <a:lnSpc>
                <a:spcPct val="100000"/>
              </a:lnSpc>
              <a:spcBef>
                <a:spcPts val="0"/>
              </a:spcBef>
              <a:spcAft>
                <a:spcPts val="0"/>
              </a:spcAft>
              <a:buClr>
                <a:schemeClr val="dk1"/>
              </a:buClr>
              <a:buSzPts val="1200"/>
              <a:buFont typeface="Calibri"/>
              <a:buNone/>
            </a:pPr>
            <a:r>
              <a:rPr lang="en-US"/>
              <a:t>Amazon S3 </a:t>
            </a:r>
            <a:r>
              <a:rPr lang="en-US">
                <a:solidFill>
                  <a:srgbClr val="000000"/>
                </a:solidFill>
              </a:rPr>
              <a:t>Object</a:t>
            </a:r>
            <a:r>
              <a:rPr lang="en-US"/>
              <a:t> Lock is another option that you can use to prevent </a:t>
            </a:r>
            <a:r>
              <a:rPr b="0" i="0" lang="en-US" u="none" strike="noStrike">
                <a:solidFill>
                  <a:schemeClr val="dk1"/>
                </a:solidFill>
              </a:rPr>
              <a:t>data from being changed, overwritten</a:t>
            </a:r>
            <a:r>
              <a:rPr b="0" i="0" lang="en-US" strike="noStrike">
                <a:solidFill>
                  <a:srgbClr val="000000"/>
                </a:solidFill>
              </a:rPr>
              <a:t>, or</a:t>
            </a:r>
            <a:r>
              <a:rPr b="0" i="0" lang="en-US" u="none" strike="noStrike">
                <a:solidFill>
                  <a:schemeClr val="dk1"/>
                </a:solidFill>
              </a:rPr>
              <a:t> deleted.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spcBef>
                <a:spcPts val="0"/>
              </a:spcBef>
              <a:spcAft>
                <a:spcPts val="0"/>
              </a:spcAft>
              <a:buNone/>
            </a:pPr>
            <a:r>
              <a:rPr lang="en-US">
                <a:solidFill>
                  <a:schemeClr val="dk1"/>
                </a:solidFill>
                <a:latin typeface="Calibri"/>
                <a:ea typeface="Calibri"/>
                <a:cs typeface="Calibri"/>
                <a:sym typeface="Calibri"/>
              </a:rPr>
              <a:t>For more information, see the following resources:</a:t>
            </a:r>
            <a:endParaRPr/>
          </a:p>
          <a:p>
            <a:pPr indent="-171450" lvl="0" marL="17145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Using Versioning at </a:t>
            </a:r>
            <a:r>
              <a:rPr lang="en-US" u="sng">
                <a:solidFill>
                  <a:schemeClr val="dk1"/>
                </a:solidFill>
                <a:latin typeface="Calibri"/>
                <a:ea typeface="Calibri"/>
                <a:cs typeface="Calibri"/>
                <a:sym typeface="Calibri"/>
                <a:hlinkClick r:id="rId4">
                  <a:extLst>
                    <a:ext uri="{A12FA001-AC4F-418D-AE19-62706E023703}">
                      <ahyp:hlinkClr val="tx"/>
                    </a:ext>
                  </a:extLst>
                </a:hlinkClick>
              </a:rPr>
              <a:t>https://docs.aws.amazon.com/AmazonS3/latest/userguide/Versioning.html</a:t>
            </a:r>
            <a:endParaRPr>
              <a:solidFill>
                <a:schemeClr val="dk1"/>
              </a:solidFill>
              <a:latin typeface="Calibri"/>
              <a:ea typeface="Calibri"/>
              <a:cs typeface="Calibri"/>
              <a:sym typeface="Calibri"/>
            </a:endParaRPr>
          </a:p>
          <a:p>
            <a:pPr indent="-171450" lvl="0" marL="17145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Locking Objects Using S3 Object Lock at </a:t>
            </a:r>
            <a:r>
              <a:rPr lang="en-US" u="sng">
                <a:solidFill>
                  <a:schemeClr val="dk1"/>
                </a:solidFill>
                <a:latin typeface="Calibri"/>
                <a:ea typeface="Calibri"/>
                <a:cs typeface="Calibri"/>
                <a:sym typeface="Calibri"/>
                <a:hlinkClick r:id="rId5">
                  <a:extLst>
                    <a:ext uri="{A12FA001-AC4F-418D-AE19-62706E023703}">
                      <ahyp:hlinkClr val="tx"/>
                    </a:ext>
                  </a:extLst>
                </a:hlinkClick>
              </a:rPr>
              <a:t>https://docs.aws.amazon.com/AmazonS3/latest/userguide/object-lock.html</a:t>
            </a:r>
            <a:endParaRPr>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6" name="Google Shape;436;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i="0" lang="en-US"/>
              <a:t>With the </a:t>
            </a:r>
            <a:r>
              <a:rPr b="0" i="0" lang="en-US"/>
              <a:t>DELETE object </a:t>
            </a:r>
            <a:r>
              <a:rPr i="0" lang="en-US"/>
              <a:t>operation, you can delete </a:t>
            </a:r>
            <a:r>
              <a:rPr lang="en-US"/>
              <a:t>a single object or multiple objects. You permanently delete an object by specifying the key of the object that you want to delete.</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None/>
            </a:pPr>
            <a:r>
              <a:rPr lang="en-US">
                <a:solidFill>
                  <a:schemeClr val="dk1"/>
                </a:solidFill>
                <a:latin typeface="Calibri"/>
                <a:ea typeface="Calibri"/>
                <a:cs typeface="Calibri"/>
                <a:sym typeface="Calibri"/>
              </a:rPr>
              <a:t>For more information, see Deleting Object Versions at </a:t>
            </a:r>
            <a:r>
              <a:rPr lang="en-US" u="sng">
                <a:solidFill>
                  <a:schemeClr val="dk1"/>
                </a:solidFill>
                <a:latin typeface="Calibri"/>
                <a:ea typeface="Calibri"/>
                <a:cs typeface="Calibri"/>
                <a:sym typeface="Calibri"/>
                <a:hlinkClick r:id="rId2">
                  <a:extLst>
                    <a:ext uri="{A12FA001-AC4F-418D-AE19-62706E023703}">
                      <ahyp:hlinkClr val="tx"/>
                    </a:ext>
                  </a:extLst>
                </a:hlinkClick>
              </a:rPr>
              <a:t>https://docs.aws.amazon.com/AmazonS3/latest/userguide/DeletingObjectVersions.html</a:t>
            </a:r>
            <a:r>
              <a:rPr lang="en-US">
                <a:solidFill>
                  <a:schemeClr val="dk1"/>
                </a:solidFill>
                <a:latin typeface="Calibri"/>
                <a:ea typeface="Calibri"/>
                <a:cs typeface="Calibri"/>
                <a:sym typeface="Calibri"/>
              </a:rPr>
              <a: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 a bucket that has versioning, you can permanently delete an object by invoking a DELETE request with a key and version ID. You must delete each individual version to remove an object completely. If you specify only a delete key, Amazon S3 adds a delete marker that becomes the current version of the object. Objects that have a delete marker will return a 404: Not Found error message when it receives a request to retrieve the object.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For more information, see Deleting Object Versions at </a:t>
            </a:r>
            <a:r>
              <a:rPr lang="en-US" u="sng">
                <a:solidFill>
                  <a:schemeClr val="hlink"/>
                </a:solidFill>
                <a:hlinkClick r:id="rId2"/>
              </a:rPr>
              <a:t>https://docs.aws.amazon.com/AmazonS3/latest/userguide/DeletingObjectVersions.html</a:t>
            </a:r>
            <a:r>
              <a:rPr lang="en-US"/>
              <a:t>.</a:t>
            </a:r>
            <a:endParaRPr/>
          </a:p>
        </p:txBody>
      </p:sp>
      <p:sp>
        <p:nvSpPr>
          <p:cNvPr id="452" name="Google Shape;45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8" name="Google Shape;478;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The following are the key takeaways from this section of the module:</a:t>
            </a:r>
            <a:endParaRPr/>
          </a:p>
          <a:p>
            <a:pPr indent="0" lvl="0" marL="0" marR="0" rtl="0" algn="l">
              <a:lnSpc>
                <a:spcPct val="100000"/>
              </a:lnSpc>
              <a:spcBef>
                <a:spcPts val="0"/>
              </a:spcBef>
              <a:spcAft>
                <a:spcPts val="0"/>
              </a:spcAft>
              <a:buClr>
                <a:schemeClr val="dk1"/>
              </a:buClr>
              <a:buSzPts val="1200"/>
              <a:buFont typeface="Calibri"/>
              <a:buNone/>
            </a:pPr>
            <a:r>
              <a:t/>
            </a:r>
            <a:endParaRPr/>
          </a:p>
          <a:p>
            <a:pPr indent="-171450" lvl="0" marL="171450" rtl="0" algn="l">
              <a:spcBef>
                <a:spcPts val="0"/>
              </a:spcBef>
              <a:spcAft>
                <a:spcPts val="0"/>
              </a:spcAft>
              <a:buClr>
                <a:schemeClr val="dk1"/>
              </a:buClr>
              <a:buSzPts val="1200"/>
              <a:buFont typeface="Arial"/>
              <a:buChar char="•"/>
            </a:pPr>
            <a:r>
              <a:rPr lang="en-US"/>
              <a:t>Objects in an Amazon S3 bucket have system defined and can be configured with user-defined metadata.</a:t>
            </a:r>
            <a:endParaRPr/>
          </a:p>
          <a:p>
            <a:pPr indent="-171450" lvl="0" marL="171450" rtl="0" algn="l">
              <a:spcBef>
                <a:spcPts val="0"/>
              </a:spcBef>
              <a:spcAft>
                <a:spcPts val="0"/>
              </a:spcAft>
              <a:buClr>
                <a:schemeClr val="dk1"/>
              </a:buClr>
              <a:buSzPts val="1200"/>
              <a:buFont typeface="Arial"/>
              <a:buChar char="•"/>
            </a:pPr>
            <a:r>
              <a:rPr lang="en-US"/>
              <a:t>The PUT operation writes objects to a bucket, a GET operation reads objects from a bucket, and DELETE removes objects from a bucket.</a:t>
            </a:r>
            <a:endParaRPr/>
          </a:p>
          <a:p>
            <a:pPr indent="-171450" lvl="0" marL="171450" rtl="0" algn="l">
              <a:spcBef>
                <a:spcPts val="0"/>
              </a:spcBef>
              <a:spcAft>
                <a:spcPts val="0"/>
              </a:spcAft>
              <a:buClr>
                <a:schemeClr val="dk1"/>
              </a:buClr>
              <a:buSzPts val="1200"/>
              <a:buFont typeface="Arial"/>
              <a:buChar char="•"/>
            </a:pPr>
            <a:r>
              <a:rPr lang="en-US"/>
              <a:t>S3 Select is a powerful tool to query data in place.</a:t>
            </a:r>
            <a:endParaRPr/>
          </a:p>
          <a:p>
            <a:pPr indent="-171450" lvl="0" marL="171450" rtl="0" algn="l">
              <a:spcBef>
                <a:spcPts val="0"/>
              </a:spcBef>
              <a:spcAft>
                <a:spcPts val="0"/>
              </a:spcAft>
              <a:buClr>
                <a:schemeClr val="dk1"/>
              </a:buClr>
              <a:buSzPts val="1200"/>
              <a:buFont typeface="Arial"/>
              <a:buChar char="•"/>
            </a:pPr>
            <a:r>
              <a:rPr lang="en-US"/>
              <a:t>Versioning enables S3 buckets to protect objects.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Section 5: Protecting data and managing access to Amazon S3 resources.</a:t>
            </a:r>
            <a:endParaRPr/>
          </a:p>
        </p:txBody>
      </p:sp>
      <p:sp>
        <p:nvSpPr>
          <p:cNvPr id="486" name="Google Shape;486;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29:notes"/>
          <p:cNvSpPr txBox="1"/>
          <p:nvPr>
            <p:ph idx="1" type="body"/>
          </p:nvPr>
        </p:nvSpPr>
        <p:spPr>
          <a:xfrm>
            <a:off x="685800" y="4400550"/>
            <a:ext cx="54864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Data protection refers to protecting data while it’s in transit (as it travels to and from Amazon S3) and while it’s at rest (when it’s stored in Amazon S3 data centers).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You can protect data in transit by using Secure Sockets Layer/Transport Layer Security (SSL/TLS) or using client-side encryption. Clients must support TLS version 1.0. AWS recommends TLS version 1.2 or higher. For more information, see Internetwork Traffic Privacy at </a:t>
            </a:r>
            <a:r>
              <a:rPr lang="en-US" u="sng">
                <a:solidFill>
                  <a:schemeClr val="hlink"/>
                </a:solidFill>
                <a:hlinkClick r:id="rId2"/>
              </a:rPr>
              <a:t>https://docs.aws.amazon.com/AmazonS3/latest/userguide/inter-network-traffic-privacy.html</a:t>
            </a:r>
            <a:r>
              <a:rPr lang="en-US"/>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To protect data at rest in Amazon S3, you can use the following options:</a:t>
            </a:r>
            <a:endParaRPr/>
          </a:p>
          <a:p>
            <a:pPr indent="0" lvl="0" marL="0" rtl="0" algn="l">
              <a:spcBef>
                <a:spcPts val="0"/>
              </a:spcBef>
              <a:spcAft>
                <a:spcPts val="0"/>
              </a:spcAft>
              <a:buNone/>
            </a:pPr>
            <a:r>
              <a:rPr lang="en-US"/>
              <a:t>With client-side encryption, you can encrypt data on the client side and upload the encrypted data to Amazon S3. In this case, you manage the encryption process, the encryption keys, and related tools. For information about which SDKs support client-side encryption, see Protecting Data Using Client-Side Encryption at </a:t>
            </a:r>
            <a:r>
              <a:rPr lang="en-US" u="sng">
                <a:solidFill>
                  <a:schemeClr val="hlink"/>
                </a:solidFill>
                <a:hlinkClick r:id="rId3"/>
              </a:rPr>
              <a:t>https://docs.aws.amazon.com/AmazonS3/latest/userguide/UsingClientSideEncryption.html</a:t>
            </a:r>
            <a:r>
              <a:rPr lang="en-US"/>
              <a:t>. </a:t>
            </a:r>
            <a:endParaRPr/>
          </a:p>
          <a:p>
            <a:pPr indent="0" lvl="0" marL="0" rtl="0" algn="l">
              <a:spcBef>
                <a:spcPts val="0"/>
              </a:spcBef>
              <a:spcAft>
                <a:spcPts val="0"/>
              </a:spcAft>
              <a:buNone/>
            </a:pPr>
            <a:r>
              <a:rPr lang="en-US"/>
              <a:t>With server-side encryption, Amazon S3 encrypts your data at the object level. It then decrypts the data for you when you access it. You have three options, depending on how you choose to manage the encryption keys.</a:t>
            </a:r>
            <a:endParaRPr/>
          </a:p>
          <a:p>
            <a:pPr indent="0" lvl="1" marL="457200" rtl="0" algn="l">
              <a:spcBef>
                <a:spcPts val="0"/>
              </a:spcBef>
              <a:spcAft>
                <a:spcPts val="0"/>
              </a:spcAft>
              <a:buNone/>
            </a:pPr>
            <a:r>
              <a:rPr lang="en-US"/>
              <a:t>Server-Side Encryption with Amazon S3-managed Keys (SSE-S3) – Each object is encrypted with a unique key that employs strong multi-factor encryption. It also encrypts the key itself with a root key that it regularly rotates. Amazon S3 server-side encryption uses 256-bit Advanced Encryption Standard (AES-256) to encrypt your data. </a:t>
            </a:r>
            <a:endParaRPr/>
          </a:p>
          <a:p>
            <a:pPr indent="0" lvl="1" marL="457200" rtl="0" algn="l">
              <a:spcBef>
                <a:spcPts val="0"/>
              </a:spcBef>
              <a:spcAft>
                <a:spcPts val="0"/>
              </a:spcAft>
              <a:buNone/>
            </a:pPr>
            <a:r>
              <a:rPr lang="en-US"/>
              <a:t>Server-Side Encryption with AWS KMS-managed Keys (SSE-KMS) – This option is similar to SSE-S3. Using an envelope key requires additional permissions. (An envelope key protects your data's encryption key.) These additional permissions provide added protection against unauthorized access of your S3 objects. SSE-KMS also provides you with an audit trail of when your key was used and by whom. Additionally, you can create and manage encryption keys yourself, or you can use a default key that is unique to you, the service you that you use, and the Region.</a:t>
            </a:r>
            <a:endParaRPr/>
          </a:p>
          <a:p>
            <a:pPr indent="0" lvl="1" marL="457200" rtl="0" algn="l">
              <a:spcBef>
                <a:spcPts val="0"/>
              </a:spcBef>
              <a:spcAft>
                <a:spcPts val="0"/>
              </a:spcAft>
              <a:buNone/>
            </a:pPr>
            <a:r>
              <a:rPr lang="en-US"/>
              <a:t>Server-Side Encryption with Customer-provided Keys (SSE-C) – You manage the encryption keys. Amazon S3 manages the encryption as it writes to disks, and it also handles the decryption when you access your objects.</a:t>
            </a:r>
            <a:endParaRPr/>
          </a:p>
          <a:p>
            <a:pPr indent="0" lvl="0" marL="0" rtl="0" algn="l">
              <a:spcBef>
                <a:spcPts val="0"/>
              </a:spcBef>
              <a:spcAft>
                <a:spcPts val="0"/>
              </a:spcAft>
              <a:buNone/>
            </a:pPr>
            <a:r>
              <a:rPr lang="en-US"/>
              <a:t>Note that S3 will not encrypt objects that are already in the bucket when encryption is enabled. S3 only encrypts objects that are added to the bucket after encryption is enabled.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For more information about server-side encryption with Amazon S3, see Protecting Data Using Server-Side Encryption at </a:t>
            </a:r>
            <a:r>
              <a:rPr lang="en-US" u="sng">
                <a:solidFill>
                  <a:schemeClr val="hlink"/>
                </a:solidFill>
                <a:hlinkClick r:id="rId4"/>
              </a:rPr>
              <a:t>https://docs.aws.amazon.com/AmazonS3/latest/userguide/serv-side-encryption.html</a:t>
            </a:r>
            <a:r>
              <a:rPr lang="en-US"/>
              <a:t>.</a:t>
            </a:r>
            <a:endParaRPr/>
          </a:p>
        </p:txBody>
      </p:sp>
      <p:sp>
        <p:nvSpPr>
          <p:cNvPr id="492" name="Google Shape;492;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US"/>
              <a:t>At the end of this module, you should be able to do the following:</a:t>
            </a:r>
            <a:endParaRPr/>
          </a:p>
          <a:p>
            <a:pPr indent="0" lvl="0" marL="0" rtl="0" algn="l">
              <a:spcBef>
                <a:spcPts val="0"/>
              </a:spcBef>
              <a:spcAft>
                <a:spcPts val="0"/>
              </a:spcAft>
              <a:buNone/>
            </a:pPr>
            <a:r>
              <a:t/>
            </a:r>
            <a:endParaRPr/>
          </a:p>
          <a:p>
            <a:pPr indent="-171450" lvl="0" marL="171450" rtl="0" algn="l">
              <a:spcBef>
                <a:spcPts val="0"/>
              </a:spcBef>
              <a:spcAft>
                <a:spcPts val="0"/>
              </a:spcAft>
              <a:buClr>
                <a:schemeClr val="dk1"/>
              </a:buClr>
              <a:buSzPts val="1200"/>
              <a:buFont typeface="Arial"/>
              <a:buChar char="•"/>
            </a:pPr>
            <a:r>
              <a:rPr lang="en-US">
                <a:latin typeface="Calibri"/>
                <a:ea typeface="Calibri"/>
                <a:cs typeface="Calibri"/>
                <a:sym typeface="Calibri"/>
              </a:rPr>
              <a:t>Describe how Amazon Simple Storage Service (Amazon S3) can be used as a storage solution</a:t>
            </a:r>
            <a:endParaRPr/>
          </a:p>
          <a:p>
            <a:pPr indent="-171450" lvl="0" marL="171450" rtl="0" algn="l">
              <a:spcBef>
                <a:spcPts val="0"/>
              </a:spcBef>
              <a:spcAft>
                <a:spcPts val="0"/>
              </a:spcAft>
              <a:buClr>
                <a:schemeClr val="dk1"/>
              </a:buClr>
              <a:buSzPts val="1200"/>
              <a:buFont typeface="Arial"/>
              <a:buChar char="•"/>
            </a:pPr>
            <a:r>
              <a:rPr lang="en-US">
                <a:latin typeface="Calibri"/>
                <a:ea typeface="Calibri"/>
                <a:cs typeface="Calibri"/>
                <a:sym typeface="Calibri"/>
              </a:rPr>
              <a:t>Identify features and components of Amazon S3</a:t>
            </a:r>
            <a:endParaRPr/>
          </a:p>
          <a:p>
            <a:pPr indent="-171450" lvl="0" marL="171450" rtl="0" algn="l">
              <a:spcBef>
                <a:spcPts val="0"/>
              </a:spcBef>
              <a:spcAft>
                <a:spcPts val="0"/>
              </a:spcAft>
              <a:buClr>
                <a:schemeClr val="dk1"/>
              </a:buClr>
              <a:buSzPts val="1200"/>
              <a:buFont typeface="Arial"/>
              <a:buChar char="•"/>
            </a:pPr>
            <a:r>
              <a:rPr lang="en-US">
                <a:latin typeface="Calibri"/>
                <a:ea typeface="Calibri"/>
                <a:cs typeface="Calibri"/>
                <a:sym typeface="Calibri"/>
              </a:rPr>
              <a:t>Describe two ways to protect data in Amazon S3</a:t>
            </a:r>
            <a:endParaRPr/>
          </a:p>
          <a:p>
            <a:pPr indent="-171450" lvl="0" marL="171450" rtl="0" algn="l">
              <a:spcBef>
                <a:spcPts val="0"/>
              </a:spcBef>
              <a:spcAft>
                <a:spcPts val="0"/>
              </a:spcAft>
              <a:buClr>
                <a:schemeClr val="dk1"/>
              </a:buClr>
              <a:buSzPts val="1200"/>
              <a:buFont typeface="Arial"/>
              <a:buChar char="•"/>
            </a:pPr>
            <a:r>
              <a:rPr lang="en-US">
                <a:latin typeface="Calibri"/>
                <a:ea typeface="Calibri"/>
                <a:cs typeface="Calibri"/>
                <a:sym typeface="Calibri"/>
              </a:rPr>
              <a:t>Describe the function of S3 object operations</a:t>
            </a:r>
            <a:endParaRPr/>
          </a:p>
          <a:p>
            <a:pPr indent="-171450" lvl="0" marL="171450" rtl="0" algn="l">
              <a:spcBef>
                <a:spcPts val="0"/>
              </a:spcBef>
              <a:spcAft>
                <a:spcPts val="0"/>
              </a:spcAft>
              <a:buClr>
                <a:schemeClr val="dk1"/>
              </a:buClr>
              <a:buSzPts val="1200"/>
              <a:buFont typeface="Arial"/>
              <a:buChar char="•"/>
            </a:pPr>
            <a:r>
              <a:rPr lang="en-US">
                <a:latin typeface="Calibri"/>
                <a:ea typeface="Calibri"/>
                <a:cs typeface="Calibri"/>
                <a:sym typeface="Calibri"/>
              </a:rPr>
              <a:t>Explain how to manage access to Amazon S3 resources</a:t>
            </a:r>
            <a:endParaRPr/>
          </a:p>
          <a:p>
            <a:pPr indent="-171450" lvl="0" marL="171450" rtl="0" algn="l">
              <a:spcBef>
                <a:spcPts val="0"/>
              </a:spcBef>
              <a:spcAft>
                <a:spcPts val="0"/>
              </a:spcAft>
              <a:buClr>
                <a:schemeClr val="dk1"/>
              </a:buClr>
              <a:buSzPts val="1200"/>
              <a:buFont typeface="Arial"/>
              <a:buChar char="•"/>
            </a:pPr>
            <a:r>
              <a:rPr lang="en-US">
                <a:latin typeface="Calibri"/>
                <a:ea typeface="Calibri"/>
                <a:cs typeface="Calibri"/>
                <a:sym typeface="Calibri"/>
              </a:rPr>
              <a:t>Develop with Amazon S3 by using the AWS software development kits (SDKs)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2" name="Google Shape;502;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You can manage access to your Amazon S3 resources by writing </a:t>
            </a:r>
            <a:r>
              <a:rPr b="0" i="1" lang="en-US"/>
              <a:t>access policies </a:t>
            </a:r>
            <a:r>
              <a:rPr lang="en-US"/>
              <a:t>that grant permissions to other users. For example, you can grant PUT object permissions to a user who will then be able to upload objects to your bucket. By default, all Amazon S3 resources, such as buckets and objects, are private. Only the AWS account that created the resources can access them.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Amazon S3 offers two types of access policies: </a:t>
            </a:r>
            <a:endParaRPr/>
          </a:p>
          <a:p>
            <a:pPr indent="-171450" lvl="0" marL="171450" rtl="0" algn="l">
              <a:spcBef>
                <a:spcPts val="0"/>
              </a:spcBef>
              <a:spcAft>
                <a:spcPts val="0"/>
              </a:spcAft>
              <a:buClr>
                <a:schemeClr val="dk1"/>
              </a:buClr>
              <a:buSzPts val="1200"/>
              <a:buFont typeface="Arial"/>
              <a:buChar char="•"/>
            </a:pPr>
            <a:r>
              <a:rPr b="0" i="1" lang="en-US"/>
              <a:t>Identity-based policies </a:t>
            </a:r>
            <a:r>
              <a:rPr lang="en-US"/>
              <a:t>– You attach these policies to AWS Identity and Access Management (IAM) users, groups, and roles in your account to grant them access to AWS resources. </a:t>
            </a:r>
            <a:endParaRPr/>
          </a:p>
          <a:p>
            <a:pPr indent="-171450" lvl="0" marL="171450" rtl="0" algn="l">
              <a:spcBef>
                <a:spcPts val="0"/>
              </a:spcBef>
              <a:spcAft>
                <a:spcPts val="0"/>
              </a:spcAft>
              <a:buClr>
                <a:schemeClr val="dk1"/>
              </a:buClr>
              <a:buSzPts val="1200"/>
              <a:buFont typeface="Arial"/>
              <a:buChar char="•"/>
            </a:pPr>
            <a:r>
              <a:rPr b="0" i="1" lang="en-US"/>
              <a:t>Resource-based policies</a:t>
            </a:r>
            <a:r>
              <a:rPr b="1" lang="en-US"/>
              <a:t> </a:t>
            </a:r>
            <a:r>
              <a:rPr lang="en-US"/>
              <a:t>– You attach these policies to your Amazon S3 resources. </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None/>
            </a:pPr>
            <a:r>
              <a:rPr lang="en-US">
                <a:solidFill>
                  <a:schemeClr val="dk1"/>
                </a:solidFill>
                <a:latin typeface="Calibri"/>
                <a:ea typeface="Calibri"/>
                <a:cs typeface="Calibri"/>
                <a:sym typeface="Calibri"/>
              </a:rPr>
              <a:t>For more information, see Overview of Managing Access at </a:t>
            </a:r>
            <a:r>
              <a:rPr lang="en-US" u="sng">
                <a:solidFill>
                  <a:schemeClr val="dk1"/>
                </a:solidFill>
                <a:latin typeface="Calibri"/>
                <a:ea typeface="Calibri"/>
                <a:cs typeface="Calibri"/>
                <a:sym typeface="Calibri"/>
                <a:hlinkClick r:id="rId2">
                  <a:extLst>
                    <a:ext uri="{A12FA001-AC4F-418D-AE19-62706E023703}">
                      <ahyp:hlinkClr val="tx"/>
                    </a:ext>
                  </a:extLst>
                </a:hlinkClick>
              </a:rPr>
              <a:t>https://docs.aws.amazon.com/AmazonS3/latest/userguide/access-control-overview.html</a:t>
            </a:r>
            <a:r>
              <a:rPr lang="en-US">
                <a:solidFill>
                  <a:schemeClr val="dk1"/>
                </a:solidFill>
                <a:latin typeface="Calibri"/>
                <a:ea typeface="Calibri"/>
                <a:cs typeface="Calibri"/>
                <a:sym typeface="Calibri"/>
              </a:rPr>
              <a: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1" name="Google Shape;561;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i="0" lang="en-US"/>
              <a:t>Access control lists (ACLs) are resource-based access policies that manage access to buckets and objects. You can use ACLs to grant necessary read/write permissions to other AWS accounts. </a:t>
            </a:r>
            <a:endParaRPr/>
          </a:p>
          <a:p>
            <a:pPr indent="0" lvl="0" marL="0" marR="0" rtl="0" algn="l">
              <a:lnSpc>
                <a:spcPct val="100000"/>
              </a:lnSpc>
              <a:spcBef>
                <a:spcPts val="0"/>
              </a:spcBef>
              <a:spcAft>
                <a:spcPts val="0"/>
              </a:spcAft>
              <a:buClr>
                <a:schemeClr val="dk1"/>
              </a:buClr>
              <a:buSzPts val="1200"/>
              <a:buFont typeface="Calibri"/>
              <a:buNone/>
            </a:pPr>
            <a:r>
              <a:t/>
            </a:r>
            <a:endParaRPr i="0"/>
          </a:p>
          <a:p>
            <a:pPr indent="0" lvl="0" marL="0" marR="0" rtl="0" algn="l">
              <a:lnSpc>
                <a:spcPct val="100000"/>
              </a:lnSpc>
              <a:spcBef>
                <a:spcPts val="0"/>
              </a:spcBef>
              <a:spcAft>
                <a:spcPts val="0"/>
              </a:spcAft>
              <a:buClr>
                <a:schemeClr val="dk1"/>
              </a:buClr>
              <a:buSzPts val="1200"/>
              <a:buFont typeface="Calibri"/>
              <a:buNone/>
            </a:pPr>
            <a:r>
              <a:rPr i="0" lang="en-US"/>
              <a:t>You use an </a:t>
            </a:r>
            <a:r>
              <a:rPr b="0" i="0" lang="en-US"/>
              <a:t>object ACL </a:t>
            </a:r>
            <a:r>
              <a:rPr i="0" lang="en-US"/>
              <a:t>for the following scenarios:</a:t>
            </a:r>
            <a:endParaRPr/>
          </a:p>
          <a:p>
            <a:pPr indent="-171450" lvl="0" marL="171450" marR="0" rtl="0" algn="l">
              <a:lnSpc>
                <a:spcPct val="100000"/>
              </a:lnSpc>
              <a:spcBef>
                <a:spcPts val="0"/>
              </a:spcBef>
              <a:spcAft>
                <a:spcPts val="0"/>
              </a:spcAft>
              <a:buClr>
                <a:schemeClr val="dk1"/>
              </a:buClr>
              <a:buSzPts val="1200"/>
              <a:buFont typeface="Arial"/>
              <a:buChar char="•"/>
            </a:pPr>
            <a:r>
              <a:rPr i="0" lang="en-US"/>
              <a:t>An object ACL is the only way to manage access to objects that the bucket owner does not own. The AWS account that owns a bucket can grant permissions to another AWS account to upload objects to that bucket. The bucket owner does not own these objects. The AWS account that created the object must grant permissions to that object by using object ACLs.</a:t>
            </a:r>
            <a:endParaRPr i="0"/>
          </a:p>
          <a:p>
            <a:pPr indent="-171450" lvl="0" marL="171450" marR="0" rtl="0" algn="l">
              <a:lnSpc>
                <a:spcPct val="100000"/>
              </a:lnSpc>
              <a:spcBef>
                <a:spcPts val="0"/>
              </a:spcBef>
              <a:spcAft>
                <a:spcPts val="0"/>
              </a:spcAft>
              <a:buClr>
                <a:schemeClr val="dk1"/>
              </a:buClr>
              <a:buSzPts val="1200"/>
              <a:buFont typeface="Arial"/>
              <a:buChar char="•"/>
            </a:pPr>
            <a:r>
              <a:rPr i="0" lang="en-US"/>
              <a:t>Permissions vary by object. You must manage permissions at the object level. For large numbers of objects, you can write a single policy statement that grants object-level permissions to an AWS account.</a:t>
            </a:r>
            <a:endParaRPr/>
          </a:p>
          <a:p>
            <a:pPr indent="-171450" lvl="0" marL="171450" marR="0" rtl="0" algn="l">
              <a:lnSpc>
                <a:spcPct val="100000"/>
              </a:lnSpc>
              <a:spcBef>
                <a:spcPts val="0"/>
              </a:spcBef>
              <a:spcAft>
                <a:spcPts val="0"/>
              </a:spcAft>
              <a:buClr>
                <a:schemeClr val="dk1"/>
              </a:buClr>
              <a:buSzPts val="1200"/>
              <a:buFont typeface="Arial"/>
              <a:buChar char="•"/>
            </a:pPr>
            <a:r>
              <a:rPr i="0" lang="en-US"/>
              <a:t>Object ACLs control only object-level permissions. The entire bucket has a single bucket policy, but object ACLs are specified per object. </a:t>
            </a:r>
            <a:endParaRPr/>
          </a:p>
          <a:p>
            <a:pPr indent="0" lvl="0" marL="0" marR="0" rtl="0" algn="l">
              <a:lnSpc>
                <a:spcPct val="100000"/>
              </a:lnSpc>
              <a:spcBef>
                <a:spcPts val="0"/>
              </a:spcBef>
              <a:spcAft>
                <a:spcPts val="0"/>
              </a:spcAft>
              <a:buClr>
                <a:schemeClr val="dk1"/>
              </a:buClr>
              <a:buSzPts val="1200"/>
              <a:buFont typeface="Arial"/>
              <a:buNone/>
            </a:pPr>
            <a:r>
              <a:t/>
            </a:r>
            <a:endParaRPr i="0"/>
          </a:p>
          <a:p>
            <a:pPr indent="0" lvl="0" marL="0" rtl="0" algn="l">
              <a:spcBef>
                <a:spcPts val="0"/>
              </a:spcBef>
              <a:spcAft>
                <a:spcPts val="0"/>
              </a:spcAft>
              <a:buNone/>
            </a:pPr>
            <a:r>
              <a:rPr lang="en-US">
                <a:solidFill>
                  <a:schemeClr val="dk1"/>
                </a:solidFill>
                <a:latin typeface="Calibri"/>
                <a:ea typeface="Calibri"/>
                <a:cs typeface="Calibri"/>
                <a:sym typeface="Calibri"/>
              </a:rPr>
              <a:t>For more information about managing access with ACLs, </a:t>
            </a:r>
            <a:r>
              <a:rPr lang="en-US"/>
              <a:t>see Access Control List (ACL) Overview at </a:t>
            </a:r>
            <a:r>
              <a:rPr lang="en-US" u="sng">
                <a:solidFill>
                  <a:schemeClr val="dk1"/>
                </a:solidFill>
                <a:latin typeface="Calibri"/>
                <a:ea typeface="Calibri"/>
                <a:cs typeface="Calibri"/>
                <a:sym typeface="Calibri"/>
                <a:hlinkClick r:id="rId2">
                  <a:extLst>
                    <a:ext uri="{A12FA001-AC4F-418D-AE19-62706E023703}">
                      <ahyp:hlinkClr val="tx"/>
                    </a:ext>
                  </a:extLst>
                </a:hlinkClick>
              </a:rPr>
              <a:t>https://docs.aws.amazon.com/AmazonS3/latest/userguide/acl_overview.html</a:t>
            </a:r>
            <a:r>
              <a:rPr lang="en-US">
                <a:solidFill>
                  <a:schemeClr val="dk1"/>
                </a:solidFill>
                <a:latin typeface="Calibri"/>
                <a:ea typeface="Calibri"/>
                <a:cs typeface="Calibri"/>
                <a:sym typeface="Calibri"/>
              </a:rPr>
              <a: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0" name="Google Shape;590;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en-US">
                <a:solidFill>
                  <a:schemeClr val="dk1"/>
                </a:solidFill>
              </a:rPr>
              <a:t>A bucket policy is another type of resource-based </a:t>
            </a:r>
            <a:r>
              <a:rPr b="0" lang="en-US">
                <a:solidFill>
                  <a:srgbClr val="000000"/>
                </a:solidFill>
              </a:rPr>
              <a:t>IAM </a:t>
            </a:r>
            <a:r>
              <a:rPr b="0" lang="en-US">
                <a:solidFill>
                  <a:schemeClr val="dk1"/>
                </a:solidFill>
              </a:rPr>
              <a:t>policy. You can add a bucket policy to an S3 bucket to grant other AWS accounts or IAM users permissions for the bucket and the objects in it. Object permissions apply only to the objects that the bucket owner creates. </a:t>
            </a:r>
            <a:r>
              <a:rPr lang="en-US"/>
              <a:t>Bucket policies supplement—and in many cases, replace—ACL-based access policies.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example bucket policy grants anonymous read permissions on all objects in the bucket. The bucket policy has one statement, which allows the </a:t>
            </a:r>
            <a:r>
              <a:rPr lang="en-US">
                <a:latin typeface="Droid Sans Mono"/>
                <a:ea typeface="Droid Sans Mono"/>
                <a:cs typeface="Droid Sans Mono"/>
                <a:sym typeface="Droid Sans Mono"/>
              </a:rPr>
              <a:t>s3:GetObject </a:t>
            </a:r>
            <a:r>
              <a:rPr lang="en-US"/>
              <a:t>action (read permissions) on objects in a bucket named DOC-EXAMPLE-BUCKET. The policy grants anonymous access by specifying the principal with a wild card (*).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Use a bucket policy to manage cross-account permissions for all Amazon S3 permissions. </a:t>
            </a:r>
            <a:r>
              <a:rPr lang="en-US">
                <a:solidFill>
                  <a:schemeClr val="dk1"/>
                </a:solidFill>
                <a:latin typeface="Calibri"/>
                <a:ea typeface="Calibri"/>
                <a:cs typeface="Calibri"/>
                <a:sym typeface="Calibri"/>
              </a:rPr>
              <a:t>For more information, see Access Policy Guidelines at </a:t>
            </a:r>
            <a:r>
              <a:rPr lang="en-US" u="sng">
                <a:solidFill>
                  <a:schemeClr val="dk1"/>
                </a:solidFill>
                <a:latin typeface="Calibri"/>
                <a:ea typeface="Calibri"/>
                <a:cs typeface="Calibri"/>
                <a:sym typeface="Calibri"/>
                <a:hlinkClick r:id="rId2">
                  <a:extLst>
                    <a:ext uri="{A12FA001-AC4F-418D-AE19-62706E023703}">
                      <ahyp:hlinkClr val="tx"/>
                    </a:ext>
                  </a:extLst>
                </a:hlinkClick>
              </a:rPr>
              <a:t>https://docs.aws.amazon.com/AmazonS3/latest/userguide/access-policy-alternatives-guidelines.html</a:t>
            </a:r>
            <a:r>
              <a:rPr lang="en-US">
                <a:solidFill>
                  <a:schemeClr val="dk1"/>
                </a:solidFill>
                <a:latin typeface="Calibri"/>
                <a:ea typeface="Calibri"/>
                <a:cs typeface="Calibri"/>
                <a:sym typeface="Calibri"/>
              </a:rPr>
              <a: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8" name="Google Shape;598;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1" lang="en-US">
                <a:solidFill>
                  <a:srgbClr val="000000"/>
                </a:solidFill>
              </a:rPr>
              <a:t>Presigned URLs</a:t>
            </a:r>
            <a:r>
              <a:rPr b="0" i="1" lang="en-US"/>
              <a:t> </a:t>
            </a:r>
            <a:r>
              <a:rPr lang="en-US"/>
              <a:t>are useful if you want a </a:t>
            </a:r>
            <a:r>
              <a:rPr lang="en-US">
                <a:solidFill>
                  <a:srgbClr val="000000"/>
                </a:solidFill>
              </a:rPr>
              <a:t>user</a:t>
            </a:r>
            <a:r>
              <a:rPr lang="en-US"/>
              <a:t> to upload or download a specific object from a bucket without changing AWS security credentials or permissions. </a:t>
            </a:r>
            <a:r>
              <a:rPr lang="en-US">
                <a:solidFill>
                  <a:srgbClr val="000000"/>
                </a:solidFill>
              </a:rPr>
              <a:t>When</a:t>
            </a:r>
            <a:r>
              <a:rPr lang="en-US"/>
              <a:t> you create a </a:t>
            </a:r>
            <a:r>
              <a:rPr lang="en-US">
                <a:solidFill>
                  <a:srgbClr val="000000"/>
                </a:solidFill>
              </a:rPr>
              <a:t>presigned URL</a:t>
            </a:r>
            <a:r>
              <a:rPr lang="en-US"/>
              <a:t>, you must provide:</a:t>
            </a:r>
            <a:endParaRPr/>
          </a:p>
          <a:p>
            <a:pPr indent="-171450" lvl="0" marL="171450" rtl="0" algn="l">
              <a:spcBef>
                <a:spcPts val="0"/>
              </a:spcBef>
              <a:spcAft>
                <a:spcPts val="0"/>
              </a:spcAft>
              <a:buClr>
                <a:schemeClr val="dk1"/>
              </a:buClr>
              <a:buSzPts val="1200"/>
              <a:buFont typeface="Arial"/>
              <a:buChar char="•"/>
            </a:pPr>
            <a:r>
              <a:rPr lang="en-US"/>
              <a:t>Your security credentials</a:t>
            </a:r>
            <a:endParaRPr/>
          </a:p>
          <a:p>
            <a:pPr indent="-171450" lvl="0" marL="171450" rtl="0" algn="l">
              <a:spcBef>
                <a:spcPts val="0"/>
              </a:spcBef>
              <a:spcAft>
                <a:spcPts val="0"/>
              </a:spcAft>
              <a:buClr>
                <a:schemeClr val="dk1"/>
              </a:buClr>
              <a:buSzPts val="1200"/>
              <a:buFont typeface="Arial"/>
              <a:buChar char="•"/>
            </a:pPr>
            <a:r>
              <a:rPr lang="en-US"/>
              <a:t>A bucket name</a:t>
            </a:r>
            <a:endParaRPr/>
          </a:p>
          <a:p>
            <a:pPr indent="-171450" lvl="0" marL="171450" rtl="0" algn="l">
              <a:spcBef>
                <a:spcPts val="0"/>
              </a:spcBef>
              <a:spcAft>
                <a:spcPts val="0"/>
              </a:spcAft>
              <a:buClr>
                <a:schemeClr val="dk1"/>
              </a:buClr>
              <a:buSzPts val="1200"/>
              <a:buFont typeface="Arial"/>
              <a:buChar char="•"/>
            </a:pPr>
            <a:r>
              <a:rPr lang="en-US"/>
              <a:t>An object key</a:t>
            </a:r>
            <a:endParaRPr/>
          </a:p>
          <a:p>
            <a:pPr indent="-171450" lvl="0" marL="171450" rtl="0" algn="l">
              <a:spcBef>
                <a:spcPts val="0"/>
              </a:spcBef>
              <a:spcAft>
                <a:spcPts val="0"/>
              </a:spcAft>
              <a:buClr>
                <a:schemeClr val="dk1"/>
              </a:buClr>
              <a:buSzPts val="1200"/>
              <a:buFont typeface="Arial"/>
              <a:buChar char="•"/>
            </a:pPr>
            <a:r>
              <a:rPr lang="en-US"/>
              <a:t>An HTTP </a:t>
            </a:r>
            <a:r>
              <a:rPr lang="en-US">
                <a:solidFill>
                  <a:srgbClr val="000000"/>
                </a:solidFill>
              </a:rPr>
              <a:t>method</a:t>
            </a:r>
            <a:r>
              <a:rPr lang="en-US"/>
              <a:t> (PUT for uploading objects, GET for retrieving objects)</a:t>
            </a:r>
            <a:endParaRPr/>
          </a:p>
          <a:p>
            <a:pPr indent="-171450" lvl="0" marL="171450" rtl="0" algn="l">
              <a:spcBef>
                <a:spcPts val="0"/>
              </a:spcBef>
              <a:spcAft>
                <a:spcPts val="0"/>
              </a:spcAft>
              <a:buClr>
                <a:schemeClr val="dk1"/>
              </a:buClr>
              <a:buSzPts val="1200"/>
              <a:buFont typeface="Arial"/>
              <a:buChar char="•"/>
            </a:pPr>
            <a:r>
              <a:rPr lang="en-US"/>
              <a:t>The expiration date and </a:t>
            </a:r>
            <a:r>
              <a:rPr lang="en-US">
                <a:solidFill>
                  <a:srgbClr val="000000"/>
                </a:solidFill>
              </a:rPr>
              <a:t>time</a:t>
            </a:r>
            <a:endParaRPr/>
          </a:p>
          <a:p>
            <a:pPr indent="0" lvl="0" marL="0" rtl="0" algn="l">
              <a:spcBef>
                <a:spcPts val="0"/>
              </a:spcBef>
              <a:spcAft>
                <a:spcPts val="0"/>
              </a:spcAft>
              <a:buClr>
                <a:schemeClr val="dk1"/>
              </a:buClr>
              <a:buSzPts val="1200"/>
              <a:buFont typeface="Arial"/>
              <a:buNone/>
            </a:pPr>
            <a:r>
              <a:t/>
            </a:r>
            <a:endParaRPr>
              <a:solidFill>
                <a:schemeClr val="dk1"/>
              </a:solidFill>
            </a:endParaRPr>
          </a:p>
          <a:p>
            <a:pPr indent="0" lvl="0" marL="0" rtl="0" algn="l">
              <a:spcBef>
                <a:spcPts val="0"/>
              </a:spcBef>
              <a:spcAft>
                <a:spcPts val="0"/>
              </a:spcAft>
              <a:buClr>
                <a:schemeClr val="dk1"/>
              </a:buClr>
              <a:buSzPts val="1200"/>
              <a:buFont typeface="Arial"/>
              <a:buNone/>
            </a:pPr>
            <a:r>
              <a:rPr lang="en-US">
                <a:solidFill>
                  <a:schemeClr val="dk1"/>
                </a:solidFill>
              </a:rPr>
              <a:t>You can use the AWS CLI to generate presigned URLs for downloading objects. Only the address of the object is required (for example: s3://&lt;bucket name&gt;/&lt;object key&gt;).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dk1"/>
                </a:solidFill>
                <a:latin typeface="Calibri"/>
                <a:ea typeface="Calibri"/>
                <a:cs typeface="Calibri"/>
                <a:sym typeface="Calibri"/>
              </a:rPr>
              <a:t>For more information about presigned URLs, see Uploading Objects Using Presigned URLs at </a:t>
            </a:r>
            <a:r>
              <a:rPr lang="en-US" u="sng">
                <a:solidFill>
                  <a:schemeClr val="dk1"/>
                </a:solidFill>
                <a:latin typeface="Calibri"/>
                <a:ea typeface="Calibri"/>
                <a:cs typeface="Calibri"/>
                <a:sym typeface="Calibri"/>
                <a:hlinkClick r:id="rId2">
                  <a:extLst>
                    <a:ext uri="{A12FA001-AC4F-418D-AE19-62706E023703}">
                      <ahyp:hlinkClr val="tx"/>
                    </a:ext>
                  </a:extLst>
                </a:hlinkClick>
              </a:rPr>
              <a:t>https://docs.aws.amazon.com/AmazonS3/latest/userguide/PresignedUrlUploadObject.html</a:t>
            </a: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6" name="Google Shape;616;p34:notes"/>
          <p:cNvSpPr txBox="1"/>
          <p:nvPr>
            <p:ph idx="1" type="body"/>
          </p:nvPr>
        </p:nvSpPr>
        <p:spPr>
          <a:xfrm>
            <a:off x="685800" y="4400549"/>
            <a:ext cx="5486400" cy="308610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Websites sometimes need to load resources from other locations that are outside the website’s domain. Cross-origin resource sharing (CORS) defines a way for client web </a:t>
            </a:r>
            <a:r>
              <a:rPr lang="en-US">
                <a:solidFill>
                  <a:srgbClr val="000000"/>
                </a:solidFill>
              </a:rPr>
              <a:t>applications</a:t>
            </a:r>
            <a:r>
              <a:rPr lang="en-US"/>
              <a:t> that are in one domain to interact with resources in a different domain.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Consider the following examples of when to enable CORS:</a:t>
            </a:r>
            <a:endParaRPr/>
          </a:p>
          <a:p>
            <a:pPr indent="-171450" lvl="0" marL="171450" marR="0" rtl="0" algn="l">
              <a:lnSpc>
                <a:spcPct val="100000"/>
              </a:lnSpc>
              <a:spcBef>
                <a:spcPts val="0"/>
              </a:spcBef>
              <a:spcAft>
                <a:spcPts val="0"/>
              </a:spcAft>
              <a:buClr>
                <a:schemeClr val="dk1"/>
              </a:buClr>
              <a:buSzPts val="1200"/>
              <a:buFont typeface="Arial"/>
              <a:buChar char="•"/>
            </a:pPr>
            <a:r>
              <a:rPr lang="en-US"/>
              <a:t>JavaScript in one domain’s </a:t>
            </a:r>
            <a:r>
              <a:rPr lang="en-US">
                <a:solidFill>
                  <a:srgbClr val="000000"/>
                </a:solidFill>
              </a:rPr>
              <a:t>webpage</a:t>
            </a:r>
            <a:r>
              <a:rPr lang="en-US"/>
              <a:t> (</a:t>
            </a:r>
            <a:r>
              <a:rPr i="1" lang="en-US"/>
              <a:t>http://www.example.com</a:t>
            </a:r>
            <a:r>
              <a:rPr lang="en-US"/>
              <a:t>) wants to use your S3 bucket resources by using the endpoint </a:t>
            </a:r>
            <a:r>
              <a:rPr i="1" lang="en-US"/>
              <a:t>website.s3.amazonaws.com</a:t>
            </a:r>
            <a:r>
              <a:rPr lang="en-US"/>
              <a:t>. The browser </a:t>
            </a:r>
            <a:r>
              <a:rPr lang="en-US">
                <a:solidFill>
                  <a:srgbClr val="000000"/>
                </a:solidFill>
              </a:rPr>
              <a:t>will allow</a:t>
            </a:r>
            <a:r>
              <a:rPr lang="en-US"/>
              <a:t> such cross-domain access only if CORS is enabled on your bucket.</a:t>
            </a:r>
            <a:endParaRPr/>
          </a:p>
          <a:p>
            <a:pPr indent="-171450" lvl="0" marL="171450" rtl="0" algn="l">
              <a:spcBef>
                <a:spcPts val="0"/>
              </a:spcBef>
              <a:spcAft>
                <a:spcPts val="0"/>
              </a:spcAft>
              <a:buClr>
                <a:schemeClr val="dk1"/>
              </a:buClr>
              <a:buSzPts val="1200"/>
              <a:buFont typeface="Arial"/>
              <a:buChar char="•"/>
            </a:pPr>
            <a:r>
              <a:rPr lang="en-US"/>
              <a:t>You host a web font in your S3 bucket. A </a:t>
            </a:r>
            <a:r>
              <a:rPr lang="en-US">
                <a:solidFill>
                  <a:srgbClr val="000000"/>
                </a:solidFill>
              </a:rPr>
              <a:t>webpage</a:t>
            </a:r>
            <a:r>
              <a:rPr lang="en-US"/>
              <a:t> that’s in a different domain uses this web font. The browser that loads the webpage </a:t>
            </a:r>
            <a:r>
              <a:rPr lang="en-US">
                <a:solidFill>
                  <a:srgbClr val="000000"/>
                </a:solidFill>
              </a:rPr>
              <a:t>will perform</a:t>
            </a:r>
            <a:r>
              <a:rPr lang="en-US"/>
              <a:t> a CORS check to ensure that its domain can access resources from your S3 </a:t>
            </a:r>
            <a:r>
              <a:rPr lang="en-US">
                <a:solidFill>
                  <a:srgbClr val="000000"/>
                </a:solidFill>
              </a:rPr>
              <a:t>bucket</a:t>
            </a:r>
            <a:r>
              <a:rPr lang="en-US"/>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With </a:t>
            </a:r>
            <a:r>
              <a:rPr lang="en-US">
                <a:solidFill>
                  <a:srgbClr val="000000"/>
                </a:solidFill>
              </a:rPr>
              <a:t>CORS support</a:t>
            </a:r>
            <a:r>
              <a:rPr lang="en-US"/>
              <a:t> in Amazon S3, you can build web </a:t>
            </a:r>
            <a:r>
              <a:rPr lang="en-US">
                <a:solidFill>
                  <a:srgbClr val="000000"/>
                </a:solidFill>
              </a:rPr>
              <a:t>applications</a:t>
            </a:r>
            <a:r>
              <a:rPr lang="en-US"/>
              <a:t> with Amazon S3 and selectively </a:t>
            </a:r>
            <a:r>
              <a:rPr lang="en-US">
                <a:solidFill>
                  <a:srgbClr val="000000"/>
                </a:solidFill>
              </a:rPr>
              <a:t>allow</a:t>
            </a:r>
            <a:r>
              <a:rPr lang="en-US"/>
              <a:t> </a:t>
            </a:r>
            <a:r>
              <a:rPr lang="en-US">
                <a:solidFill>
                  <a:srgbClr val="000000"/>
                </a:solidFill>
              </a:rPr>
              <a:t>cross-origin access</a:t>
            </a:r>
            <a:r>
              <a:rPr lang="en-US"/>
              <a:t> to your Amazon </a:t>
            </a:r>
            <a:r>
              <a:rPr lang="en-US">
                <a:solidFill>
                  <a:srgbClr val="000000"/>
                </a:solidFill>
              </a:rPr>
              <a:t>S3</a:t>
            </a:r>
            <a:r>
              <a:rPr lang="en-US"/>
              <a:t> resources.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rgbClr val="000000"/>
                </a:solidFill>
              </a:rPr>
              <a:t>To</a:t>
            </a:r>
            <a:r>
              <a:rPr lang="en-US"/>
              <a:t> </a:t>
            </a:r>
            <a:r>
              <a:rPr lang="en-US">
                <a:solidFill>
                  <a:srgbClr val="000000"/>
                </a:solidFill>
              </a:rPr>
              <a:t>enable</a:t>
            </a:r>
            <a:r>
              <a:rPr lang="en-US"/>
              <a:t> CORS, create a CORS configuration JSON file. It must specify rules that identify the origins that you </a:t>
            </a:r>
            <a:r>
              <a:rPr lang="en-US">
                <a:solidFill>
                  <a:srgbClr val="000000"/>
                </a:solidFill>
              </a:rPr>
              <a:t>will allow</a:t>
            </a:r>
            <a:r>
              <a:rPr lang="en-US"/>
              <a:t> to access your bucket, the allowed operations (HTTP methods), and other operation-specific </a:t>
            </a:r>
            <a:r>
              <a:rPr lang="en-US">
                <a:solidFill>
                  <a:srgbClr val="000000"/>
                </a:solidFill>
              </a:rPr>
              <a:t>information</a:t>
            </a:r>
            <a:r>
              <a:rPr lang="en-US"/>
              <a:t>. You can add up to 100 rules to the configuration. Applying the policy can be done from the console, the AWS SDKS, or by calling the S3 REST API.</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dk1"/>
                </a:solidFill>
                <a:latin typeface="Calibri"/>
                <a:ea typeface="Calibri"/>
                <a:cs typeface="Calibri"/>
                <a:sym typeface="Calibri"/>
              </a:rPr>
              <a:t>For more information, see the following resources:</a:t>
            </a:r>
            <a:endParaRPr/>
          </a:p>
          <a:p>
            <a:pPr indent="-171450" lvl="0" marL="17145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Cross-Origin Resource Sharing at </a:t>
            </a:r>
            <a:r>
              <a:rPr lang="en-US" u="sng">
                <a:solidFill>
                  <a:schemeClr val="dk1"/>
                </a:solidFill>
                <a:latin typeface="Calibri"/>
                <a:ea typeface="Calibri"/>
                <a:cs typeface="Calibri"/>
                <a:sym typeface="Calibri"/>
                <a:hlinkClick r:id="rId2">
                  <a:extLst>
                    <a:ext uri="{A12FA001-AC4F-418D-AE19-62706E023703}">
                      <ahyp:hlinkClr val="tx"/>
                    </a:ext>
                  </a:extLst>
                </a:hlinkClick>
              </a:rPr>
              <a:t>https://docs.aws.amazon.com/AmazonS3/latest/userguide/cors.html</a:t>
            </a:r>
            <a:endParaRPr>
              <a:solidFill>
                <a:schemeClr val="dk1"/>
              </a:solidFill>
              <a:latin typeface="Calibri"/>
              <a:ea typeface="Calibri"/>
              <a:cs typeface="Calibri"/>
              <a:sym typeface="Calibri"/>
            </a:endParaRPr>
          </a:p>
          <a:p>
            <a:pPr indent="-171450" lvl="0" marL="17145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Enabling Cross-Origin Resource Sharing at </a:t>
            </a:r>
            <a:r>
              <a:rPr lang="en-US" u="sng">
                <a:solidFill>
                  <a:schemeClr val="dk1"/>
                </a:solidFill>
                <a:latin typeface="Calibri"/>
                <a:ea typeface="Calibri"/>
                <a:cs typeface="Calibri"/>
                <a:sym typeface="Calibri"/>
                <a:hlinkClick r:id="rId3">
                  <a:extLst>
                    <a:ext uri="{A12FA001-AC4F-418D-AE19-62706E023703}">
                      <ahyp:hlinkClr val="tx"/>
                    </a:ext>
                  </a:extLst>
                </a:hlinkClick>
              </a:rPr>
              <a:t>https://docs.aws.amazon.com/AmazonS3/latest/userguide/ManageCorsUsing.html</a:t>
            </a:r>
            <a:endParaRPr>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3" name="Google Shape;633;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The following are the key takeaways from this section of the module:</a:t>
            </a:r>
            <a:endParaRPr/>
          </a:p>
          <a:p>
            <a:pPr indent="0" lvl="0" marL="0" marR="0" rtl="0" algn="l">
              <a:lnSpc>
                <a:spcPct val="100000"/>
              </a:lnSpc>
              <a:spcBef>
                <a:spcPts val="0"/>
              </a:spcBef>
              <a:spcAft>
                <a:spcPts val="0"/>
              </a:spcAft>
              <a:buClr>
                <a:schemeClr val="dk1"/>
              </a:buClr>
              <a:buSzPts val="1200"/>
              <a:buFont typeface="Calibri"/>
              <a:buNone/>
            </a:pPr>
            <a:r>
              <a:t/>
            </a:r>
            <a:endParaRPr/>
          </a:p>
          <a:p>
            <a:pPr indent="-171450" lvl="0" marL="171450" rtl="0" algn="l">
              <a:spcBef>
                <a:spcPts val="0"/>
              </a:spcBef>
              <a:spcAft>
                <a:spcPts val="0"/>
              </a:spcAft>
              <a:buClr>
                <a:schemeClr val="dk1"/>
              </a:buClr>
              <a:buSzPts val="1200"/>
              <a:buFont typeface="Arial"/>
              <a:buChar char="•"/>
            </a:pPr>
            <a:r>
              <a:rPr lang="en-US"/>
              <a:t>S3 buckets can be encrypted.</a:t>
            </a:r>
            <a:endParaRPr/>
          </a:p>
          <a:p>
            <a:pPr indent="-171450" lvl="0" marL="171450" rtl="0" algn="l">
              <a:spcBef>
                <a:spcPts val="0"/>
              </a:spcBef>
              <a:spcAft>
                <a:spcPts val="0"/>
              </a:spcAft>
              <a:buClr>
                <a:schemeClr val="dk1"/>
              </a:buClr>
              <a:buSzPts val="1200"/>
              <a:buFont typeface="Arial"/>
              <a:buChar char="•"/>
            </a:pPr>
            <a:r>
              <a:rPr lang="en-US"/>
              <a:t>Amazon S3 has two types of policies for bucket access—Identity-based policies and resource-based policies.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You will now complete Lab 3.1: Working with Amazon S3.</a:t>
            </a:r>
            <a:endParaRPr/>
          </a:p>
        </p:txBody>
      </p:sp>
      <p:sp>
        <p:nvSpPr>
          <p:cNvPr id="641" name="Google Shape;641;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 this lab, you will complete the following tasks:</a:t>
            </a:r>
            <a:endParaRPr/>
          </a:p>
          <a:p>
            <a:pPr indent="0" lvl="0" marL="0" rtl="0" algn="l">
              <a:spcBef>
                <a:spcPts val="0"/>
              </a:spcBef>
              <a:spcAft>
                <a:spcPts val="0"/>
              </a:spcAft>
              <a:buNone/>
            </a:pPr>
            <a:r>
              <a:t/>
            </a:r>
            <a:endParaRPr/>
          </a:p>
          <a:p>
            <a:pPr indent="-228600" lvl="0" marL="228600" rtl="0" algn="l">
              <a:spcBef>
                <a:spcPts val="0"/>
              </a:spcBef>
              <a:spcAft>
                <a:spcPts val="0"/>
              </a:spcAft>
              <a:buClr>
                <a:schemeClr val="dk1"/>
              </a:buClr>
              <a:buSzPts val="1200"/>
              <a:buFont typeface="Calibri"/>
              <a:buAutoNum type="arabicPeriod"/>
            </a:pPr>
            <a:r>
              <a:rPr lang="en-US"/>
              <a:t>Connecting to the AWS Cloud9 IDE and configuring the environment</a:t>
            </a:r>
            <a:endParaRPr/>
          </a:p>
          <a:p>
            <a:pPr indent="-228600" lvl="0" marL="228600" rtl="0" algn="l">
              <a:spcBef>
                <a:spcPts val="0"/>
              </a:spcBef>
              <a:spcAft>
                <a:spcPts val="0"/>
              </a:spcAft>
              <a:buClr>
                <a:schemeClr val="dk1"/>
              </a:buClr>
              <a:buSzPts val="1200"/>
              <a:buFont typeface="Calibri"/>
              <a:buAutoNum type="arabicPeriod"/>
            </a:pPr>
            <a:r>
              <a:rPr lang="en-US"/>
              <a:t>Creating an S3 bucket by using the AWS CLI</a:t>
            </a:r>
            <a:endParaRPr/>
          </a:p>
          <a:p>
            <a:pPr indent="-228600" lvl="0" marL="228600" rtl="0" algn="l">
              <a:spcBef>
                <a:spcPts val="0"/>
              </a:spcBef>
              <a:spcAft>
                <a:spcPts val="0"/>
              </a:spcAft>
              <a:buClr>
                <a:schemeClr val="dk1"/>
              </a:buClr>
              <a:buSzPts val="1200"/>
              <a:buFont typeface="Calibri"/>
              <a:buAutoNum type="arabicPeriod"/>
            </a:pPr>
            <a:r>
              <a:rPr lang="en-US"/>
              <a:t>Setting a bucket policy on the bucket by using the SDK for Python</a:t>
            </a:r>
            <a:endParaRPr/>
          </a:p>
          <a:p>
            <a:pPr indent="-228600" lvl="0" marL="228600" rtl="0" algn="l">
              <a:spcBef>
                <a:spcPts val="0"/>
              </a:spcBef>
              <a:spcAft>
                <a:spcPts val="0"/>
              </a:spcAft>
              <a:buClr>
                <a:schemeClr val="dk1"/>
              </a:buClr>
              <a:buSzPts val="1200"/>
              <a:buFont typeface="Calibri"/>
              <a:buAutoNum type="arabicPeriod"/>
            </a:pPr>
            <a:r>
              <a:rPr lang="en-US"/>
              <a:t>Uploading objects to the bucket to create the website</a:t>
            </a:r>
            <a:endParaRPr/>
          </a:p>
          <a:p>
            <a:pPr indent="-228600" lvl="0" marL="228600" rtl="0" algn="l">
              <a:spcBef>
                <a:spcPts val="0"/>
              </a:spcBef>
              <a:spcAft>
                <a:spcPts val="0"/>
              </a:spcAft>
              <a:buClr>
                <a:schemeClr val="dk1"/>
              </a:buClr>
              <a:buSzPts val="1200"/>
              <a:buFont typeface="Calibri"/>
              <a:buAutoNum type="arabicPeriod"/>
            </a:pPr>
            <a:r>
              <a:rPr lang="en-US"/>
              <a:t>Testing access to the website</a:t>
            </a:r>
            <a:endParaRPr/>
          </a:p>
          <a:p>
            <a:pPr indent="-228600" lvl="0" marL="228600" rtl="0" algn="l">
              <a:spcBef>
                <a:spcPts val="0"/>
              </a:spcBef>
              <a:spcAft>
                <a:spcPts val="0"/>
              </a:spcAft>
              <a:buClr>
                <a:schemeClr val="dk1"/>
              </a:buClr>
              <a:buSzPts val="1200"/>
              <a:buFont typeface="Calibri"/>
              <a:buAutoNum type="arabicPeriod"/>
            </a:pPr>
            <a:r>
              <a:rPr lang="en-US"/>
              <a:t>Analyzing the website code</a:t>
            </a:r>
            <a:endParaRPr/>
          </a:p>
          <a:p>
            <a:pPr indent="0" lvl="0" marL="0" rtl="0" algn="l">
              <a:spcBef>
                <a:spcPts val="0"/>
              </a:spcBef>
              <a:spcAft>
                <a:spcPts val="0"/>
              </a:spcAft>
              <a:buNone/>
            </a:pPr>
            <a:r>
              <a:t/>
            </a:r>
            <a:endParaRPr/>
          </a:p>
        </p:txBody>
      </p:sp>
      <p:sp>
        <p:nvSpPr>
          <p:cNvPr id="648" name="Google Shape;648;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5" name="Google Shape;655;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It is now time to start the lab.</a:t>
            </a:r>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6" name="Google Shape;666;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Your educator might choose to lead a conversation about the key takeaways from this lab after you have completed it.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dk1"/>
                </a:solidFill>
                <a:latin typeface="Calibri"/>
                <a:ea typeface="Calibri"/>
                <a:cs typeface="Calibri"/>
                <a:sym typeface="Calibri"/>
              </a:rPr>
              <a:t>This module includes the following sections: </a:t>
            </a:r>
            <a:endParaRPr/>
          </a:p>
          <a:p>
            <a:pPr indent="-457200" lvl="0" marL="457200" rtl="0" algn="l">
              <a:spcBef>
                <a:spcPts val="0"/>
              </a:spcBef>
              <a:spcAft>
                <a:spcPts val="0"/>
              </a:spcAft>
              <a:buClr>
                <a:schemeClr val="dk1"/>
              </a:buClr>
              <a:buSzPts val="1200"/>
              <a:buFont typeface="Calibri"/>
              <a:buAutoNum type="arabicPeriod"/>
            </a:pPr>
            <a:r>
              <a:rPr lang="en-US">
                <a:latin typeface="Calibri"/>
                <a:ea typeface="Calibri"/>
                <a:cs typeface="Calibri"/>
                <a:sym typeface="Calibri"/>
              </a:rPr>
              <a:t>Introduction</a:t>
            </a:r>
            <a:endParaRPr/>
          </a:p>
          <a:p>
            <a:pPr indent="-457200" lvl="0" marL="457200" rtl="0" algn="l">
              <a:spcBef>
                <a:spcPts val="0"/>
              </a:spcBef>
              <a:spcAft>
                <a:spcPts val="0"/>
              </a:spcAft>
              <a:buClr>
                <a:schemeClr val="dk1"/>
              </a:buClr>
              <a:buSzPts val="1200"/>
              <a:buFont typeface="Calibri"/>
              <a:buAutoNum type="arabicPeriod"/>
            </a:pPr>
            <a:r>
              <a:rPr lang="en-US">
                <a:latin typeface="Calibri"/>
                <a:ea typeface="Calibri"/>
                <a:cs typeface="Calibri"/>
                <a:sym typeface="Calibri"/>
              </a:rPr>
              <a:t>Introducing Amazon S3</a:t>
            </a:r>
            <a:endParaRPr/>
          </a:p>
          <a:p>
            <a:pPr indent="-457200" lvl="0" marL="457200" rtl="0" algn="l">
              <a:spcBef>
                <a:spcPts val="0"/>
              </a:spcBef>
              <a:spcAft>
                <a:spcPts val="0"/>
              </a:spcAft>
              <a:buClr>
                <a:schemeClr val="dk1"/>
              </a:buClr>
              <a:buSzPts val="1200"/>
              <a:buFont typeface="Calibri"/>
              <a:buAutoNum type="arabicPeriod"/>
            </a:pPr>
            <a:r>
              <a:rPr lang="en-US">
                <a:latin typeface="Calibri"/>
                <a:ea typeface="Calibri"/>
                <a:cs typeface="Calibri"/>
                <a:sym typeface="Calibri"/>
              </a:rPr>
              <a:t>Creating S3 buckets</a:t>
            </a:r>
            <a:endParaRPr/>
          </a:p>
          <a:p>
            <a:pPr indent="-457200" lvl="0" marL="457200" rtl="0" algn="l">
              <a:spcBef>
                <a:spcPts val="0"/>
              </a:spcBef>
              <a:spcAft>
                <a:spcPts val="0"/>
              </a:spcAft>
              <a:buClr>
                <a:schemeClr val="dk1"/>
              </a:buClr>
              <a:buSzPts val="1200"/>
              <a:buFont typeface="Calibri"/>
              <a:buAutoNum type="arabicPeriod"/>
            </a:pPr>
            <a:r>
              <a:rPr lang="en-US">
                <a:latin typeface="Calibri"/>
                <a:ea typeface="Calibri"/>
                <a:cs typeface="Calibri"/>
                <a:sym typeface="Calibri"/>
              </a:rPr>
              <a:t>Working with S3 objects</a:t>
            </a:r>
            <a:endParaRPr/>
          </a:p>
          <a:p>
            <a:pPr indent="-457200" lvl="0" marL="457200" rtl="0" algn="l">
              <a:spcBef>
                <a:spcPts val="0"/>
              </a:spcBef>
              <a:spcAft>
                <a:spcPts val="0"/>
              </a:spcAft>
              <a:buClr>
                <a:schemeClr val="dk1"/>
              </a:buClr>
              <a:buSzPts val="1200"/>
              <a:buFont typeface="Calibri"/>
              <a:buAutoNum type="arabicPeriod"/>
            </a:pPr>
            <a:r>
              <a:rPr lang="en-US">
                <a:latin typeface="Calibri"/>
                <a:ea typeface="Calibri"/>
                <a:cs typeface="Calibri"/>
                <a:sym typeface="Calibri"/>
              </a:rPr>
              <a:t>Protecting data and managing access to Amazon S3 resources</a:t>
            </a:r>
            <a:endParaRPr/>
          </a:p>
          <a:p>
            <a:pPr indent="-152400" lvl="0" marL="228600" rtl="0" algn="l">
              <a:spcBef>
                <a:spcPts val="0"/>
              </a:spcBef>
              <a:spcAft>
                <a:spcPts val="0"/>
              </a:spcAft>
              <a:buClr>
                <a:schemeClr val="dk1"/>
              </a:buClr>
              <a:buSzPts val="1200"/>
              <a:buFont typeface="Calibri"/>
              <a:buNone/>
            </a:pPr>
            <a:r>
              <a:t/>
            </a: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t>This module also includes a</a:t>
            </a:r>
            <a:r>
              <a:rPr i="0" lang="en-US">
                <a:solidFill>
                  <a:schemeClr val="dk1"/>
                </a:solidFill>
                <a:latin typeface="Calibri"/>
                <a:ea typeface="Calibri"/>
                <a:cs typeface="Calibri"/>
                <a:sym typeface="Calibri"/>
              </a:rPr>
              <a:t> </a:t>
            </a:r>
            <a:r>
              <a:rPr b="0" i="0" lang="en-US">
                <a:solidFill>
                  <a:schemeClr val="dk1"/>
                </a:solidFill>
                <a:latin typeface="Calibri"/>
                <a:ea typeface="Calibri"/>
                <a:cs typeface="Calibri"/>
                <a:sym typeface="Calibri"/>
              </a:rPr>
              <a:t>lab about working with Amazon S3.</a:t>
            </a:r>
            <a:endParaRPr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t>Finally, you will complete a knowledge check to test your understanding of key concepts covered in this module.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3" name="Google Shape;673;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It’s now time to review the module and wrap up with a knowledge check and discussion of a practice certification exam question.</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US"/>
              <a:t>In summary, in this module, you learned how to do the following:</a:t>
            </a:r>
            <a:endParaRPr>
              <a:latin typeface="Calibri"/>
              <a:ea typeface="Calibri"/>
              <a:cs typeface="Calibri"/>
              <a:sym typeface="Calibri"/>
            </a:endParaRPr>
          </a:p>
          <a:p>
            <a:pPr indent="0" lvl="0" marL="0" rtl="0" algn="l">
              <a:spcBef>
                <a:spcPts val="0"/>
              </a:spcBef>
              <a:spcAft>
                <a:spcPts val="0"/>
              </a:spcAft>
              <a:buNone/>
            </a:pPr>
            <a:r>
              <a:t/>
            </a:r>
            <a:endParaRPr/>
          </a:p>
          <a:p>
            <a:pPr indent="-171450" lvl="0" marL="171450" rtl="0" algn="l">
              <a:spcBef>
                <a:spcPts val="0"/>
              </a:spcBef>
              <a:spcAft>
                <a:spcPts val="0"/>
              </a:spcAft>
              <a:buClr>
                <a:schemeClr val="dk1"/>
              </a:buClr>
              <a:buSzPts val="1200"/>
              <a:buFont typeface="Arial"/>
              <a:buChar char="•"/>
            </a:pPr>
            <a:r>
              <a:rPr lang="en-US"/>
              <a:t>Describe how Amazon S3 can be used as a storage solution</a:t>
            </a:r>
            <a:endParaRPr/>
          </a:p>
          <a:p>
            <a:pPr indent="-171450" lvl="0" marL="171450" rtl="0" algn="l">
              <a:spcBef>
                <a:spcPts val="0"/>
              </a:spcBef>
              <a:spcAft>
                <a:spcPts val="0"/>
              </a:spcAft>
              <a:buClr>
                <a:schemeClr val="dk1"/>
              </a:buClr>
              <a:buSzPts val="1200"/>
              <a:buFont typeface="Arial"/>
              <a:buChar char="•"/>
            </a:pPr>
            <a:r>
              <a:rPr lang="en-US"/>
              <a:t>Identify features and components of Amazon S3</a:t>
            </a:r>
            <a:endParaRPr/>
          </a:p>
          <a:p>
            <a:pPr indent="-171450" lvl="0" marL="171450" rtl="0" algn="l">
              <a:spcBef>
                <a:spcPts val="0"/>
              </a:spcBef>
              <a:spcAft>
                <a:spcPts val="0"/>
              </a:spcAft>
              <a:buClr>
                <a:schemeClr val="dk1"/>
              </a:buClr>
              <a:buSzPts val="1200"/>
              <a:buFont typeface="Arial"/>
              <a:buChar char="•"/>
            </a:pPr>
            <a:r>
              <a:rPr lang="en-US"/>
              <a:t>Describe two ways to protect data in Amazon S3</a:t>
            </a:r>
            <a:endParaRPr/>
          </a:p>
          <a:p>
            <a:pPr indent="-171450" lvl="0" marL="171450" rtl="0" algn="l">
              <a:spcBef>
                <a:spcPts val="0"/>
              </a:spcBef>
              <a:spcAft>
                <a:spcPts val="0"/>
              </a:spcAft>
              <a:buClr>
                <a:schemeClr val="dk1"/>
              </a:buClr>
              <a:buSzPts val="1200"/>
              <a:buFont typeface="Arial"/>
              <a:buChar char="•"/>
            </a:pPr>
            <a:r>
              <a:rPr lang="en-US"/>
              <a:t>Describe the function of S3 object operations</a:t>
            </a:r>
            <a:endParaRPr/>
          </a:p>
          <a:p>
            <a:pPr indent="-171450" lvl="0" marL="171450" rtl="0" algn="l">
              <a:spcBef>
                <a:spcPts val="0"/>
              </a:spcBef>
              <a:spcAft>
                <a:spcPts val="0"/>
              </a:spcAft>
              <a:buClr>
                <a:schemeClr val="dk1"/>
              </a:buClr>
              <a:buSzPts val="1200"/>
              <a:buFont typeface="Arial"/>
              <a:buChar char="•"/>
            </a:pPr>
            <a:r>
              <a:rPr lang="en-US"/>
              <a:t>Explain how to manage access to Amazon S3 resources</a:t>
            </a:r>
            <a:endParaRPr/>
          </a:p>
          <a:p>
            <a:pPr indent="-171450" lvl="0" marL="171450" rtl="0" algn="l">
              <a:spcBef>
                <a:spcPts val="0"/>
              </a:spcBef>
              <a:spcAft>
                <a:spcPts val="0"/>
              </a:spcAft>
              <a:buClr>
                <a:schemeClr val="dk1"/>
              </a:buClr>
              <a:buSzPts val="1200"/>
              <a:buFont typeface="Arial"/>
              <a:buChar char="•"/>
            </a:pPr>
            <a:r>
              <a:rPr lang="en-US"/>
              <a:t>Develop with Amazon S3 by using the AWS SDKs</a:t>
            </a:r>
            <a:endParaRPr/>
          </a:p>
        </p:txBody>
      </p:sp>
      <p:sp>
        <p:nvSpPr>
          <p:cNvPr id="679" name="Google Shape;679;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6" name="Google Shape;686;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It is now time to complete the knowledge check for this module.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3" name="Google Shape;693;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Look at the answer choices and rule them out based on the keywords that were previously highlighted.</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b="1" lang="en-US"/>
              <a:t>The correct answer is B.</a:t>
            </a:r>
            <a:r>
              <a:rPr lang="en-US"/>
              <a:t> </a:t>
            </a:r>
            <a:r>
              <a:rPr i="1" lang="en-US" sz="1200"/>
              <a:t>Store data in an S3 bucket and enable versioning.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Amazon S3 is a durable storage solution that the solutions architect can use to store files. To help ensure that users don’t delete important documents, the solutions architect can enable versioning on the bucket.</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Thank you for completing this module.</a:t>
            </a:r>
            <a:endParaRPr/>
          </a:p>
        </p:txBody>
      </p:sp>
      <p:sp>
        <p:nvSpPr>
          <p:cNvPr id="704" name="Google Shape;704;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9" name="Google Shape;709;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Source for image of café application. The source is also maintained in its own deck since they are all built from the same source.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2" name="Google Shape;822;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dk1"/>
                </a:solidFill>
                <a:latin typeface="Calibri"/>
                <a:ea typeface="Calibri"/>
                <a:cs typeface="Calibri"/>
                <a:sym typeface="Calibri"/>
              </a:rPr>
              <a:t>Source slide – in the deck the AWS cloud section is used as a single image.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Sofía has decided on a development environment, and she is ready to start building. She wants to create a proof-of-concept website for the café without exposing the site to the outside world yet. Sofía plans to use the proof-of-concept website to demonstrate to Frank and Martha how a website could visually showcase the café's offerings.</a:t>
            </a:r>
            <a:endParaRPr/>
          </a:p>
        </p:txBody>
      </p:sp>
      <p:sp>
        <p:nvSpPr>
          <p:cNvPr id="217" name="Google Shape;21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Google Shape;226;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diagram on this slide gives an overview of the application that you will build through the labs in this course. The highlighted portions are relevant to this module.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As highlighted in the diagram, you will host a static website with Amazon S3. The bucket will be protected with a bucket policy to limit the source of requests.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 name="Google Shape;23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Section 2: Introducing Amazon S3.</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 name="Google Shape;239;p8:notes"/>
          <p:cNvSpPr txBox="1"/>
          <p:nvPr>
            <p:ph idx="1" type="body"/>
          </p:nvPr>
        </p:nvSpPr>
        <p:spPr>
          <a:xfrm>
            <a:off x="685800" y="4400550"/>
            <a:ext cx="5486400" cy="327111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When applications generate large amounts of data, developers need storage services that are designed to deliver virtually unlimited storage, durability, availability, performance, and security.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Amazon Simple Storage Service (Amazon S3) is an object storage service that offers the ability to store large amounts of data. Developers can use Amazon S3 as an object storage solution for backup files, Internet of Things (IoT) device data, big data repositories, and more.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Amazon S3 is designed for 99.999999999 percent (11 9s) of durability. This percentage means that if you store 10,000,00 objects in Amazon S3, you might lose one object every 10,000 years, on average.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You can manage Amazon S3 in the console or programmatically. Amazon S3 can be configured with fine-tuned access controls for specific business goals or compliance requirements. </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lang="en-US"/>
              <a:t>You can configure Amazon S3 to generate event notifications. For example, you can configure notifications when an object is created, deleted, or restored; or lost from Reduced Redundancy Storage (RRS). You can also configure a notification to be sent when a replication event occurs. Notifications can be used with AWS Lambda, Amazon Simple Notification Service (Amazon SNS), or Amazon Simple Queue Service (Amazon SQS).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dk1"/>
                </a:solidFill>
                <a:latin typeface="Calibri"/>
                <a:ea typeface="Calibri"/>
                <a:cs typeface="Calibri"/>
                <a:sym typeface="Calibri"/>
              </a:rPr>
              <a:t>For more information about Amazon S3, see the Amazon S3 product page at </a:t>
            </a:r>
            <a:r>
              <a:rPr lang="en-US" u="sng">
                <a:solidFill>
                  <a:schemeClr val="dk1"/>
                </a:solidFill>
                <a:latin typeface="Calibri"/>
                <a:ea typeface="Calibri"/>
                <a:cs typeface="Calibri"/>
                <a:sym typeface="Calibri"/>
                <a:hlinkClick r:id="rId2">
                  <a:extLst>
                    <a:ext uri="{A12FA001-AC4F-418D-AE19-62706E023703}">
                      <ahyp:hlinkClr val="tx"/>
                    </a:ext>
                  </a:extLst>
                </a:hlinkClick>
              </a:rPr>
              <a:t>https://aws.amazon.com/s3/</a:t>
            </a:r>
            <a:r>
              <a:rPr lang="en-US">
                <a:solidFill>
                  <a:schemeClr val="dk1"/>
                </a:solidFill>
                <a:latin typeface="Calibri"/>
                <a:ea typeface="Calibri"/>
                <a:cs typeface="Calibri"/>
                <a:sym typeface="Calibri"/>
              </a:rPr>
              <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9:notes"/>
          <p:cNvSpPr txBox="1"/>
          <p:nvPr>
            <p:ph idx="1" type="body"/>
          </p:nvPr>
        </p:nvSpPr>
        <p:spPr>
          <a:xfrm>
            <a:off x="685800" y="4400550"/>
            <a:ext cx="54864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Amazon S3 has many use cases. You can use Amazon S3 for content storage and distribution, backup and restore, archiving, data lakes, big data analytics, disaster recovery (DR), and static website hosting.</a:t>
            </a:r>
            <a:endParaRPr/>
          </a:p>
          <a:p>
            <a:pPr indent="0" lvl="0" marL="0" rtl="0" algn="l">
              <a:spcBef>
                <a:spcPts val="0"/>
              </a:spcBef>
              <a:spcAft>
                <a:spcPts val="0"/>
              </a:spcAft>
              <a:buNone/>
            </a:pPr>
            <a:r>
              <a:t/>
            </a:r>
            <a:endParaRPr/>
          </a:p>
          <a:p>
            <a:pPr indent="-171450" lvl="0" marL="171450" rtl="0" algn="l">
              <a:spcBef>
                <a:spcPts val="0"/>
              </a:spcBef>
              <a:spcAft>
                <a:spcPts val="0"/>
              </a:spcAft>
              <a:buClr>
                <a:schemeClr val="dk1"/>
              </a:buClr>
              <a:buSzPts val="1200"/>
              <a:buFont typeface="Arial"/>
              <a:buChar char="•"/>
            </a:pPr>
            <a:r>
              <a:rPr lang="en-US"/>
              <a:t>You can securely store static content—such as images, videos, and music—to Amazon S3 and then distribute the content directly from Amazon S3 or through Amazon CloudFront edge locations.</a:t>
            </a:r>
            <a:endParaRPr/>
          </a:p>
          <a:p>
            <a:pPr indent="0" lvl="1" marL="457200" rtl="0" algn="l">
              <a:spcBef>
                <a:spcPts val="0"/>
              </a:spcBef>
              <a:spcAft>
                <a:spcPts val="0"/>
              </a:spcAft>
              <a:buNone/>
            </a:pPr>
            <a:r>
              <a:t/>
            </a:r>
            <a:endParaRPr/>
          </a:p>
          <a:p>
            <a:pPr indent="-171450" lvl="0" marL="171450" rtl="0" algn="l">
              <a:spcBef>
                <a:spcPts val="0"/>
              </a:spcBef>
              <a:spcAft>
                <a:spcPts val="0"/>
              </a:spcAft>
              <a:buClr>
                <a:schemeClr val="dk1"/>
              </a:buClr>
              <a:buSzPts val="1200"/>
              <a:buFont typeface="Arial"/>
              <a:buChar char="•"/>
            </a:pPr>
            <a:r>
              <a:rPr lang="en-US"/>
              <a:t>You can back up your data and use storage lifecycle policies to archive rarely accessed data to Amazon Simple Storage Service Glacier.</a:t>
            </a:r>
            <a:endParaRPr/>
          </a:p>
          <a:p>
            <a:pPr indent="-95250" lvl="0" marL="171450" rtl="0" algn="l">
              <a:spcBef>
                <a:spcPts val="0"/>
              </a:spcBef>
              <a:spcAft>
                <a:spcPts val="0"/>
              </a:spcAft>
              <a:buClr>
                <a:schemeClr val="dk1"/>
              </a:buClr>
              <a:buSzPts val="1200"/>
              <a:buFont typeface="Arial"/>
              <a:buNone/>
            </a:pPr>
            <a:r>
              <a:t/>
            </a:r>
            <a:endParaRPr/>
          </a:p>
          <a:p>
            <a:pPr indent="-171450" lvl="0" marL="171450" rtl="0" algn="l">
              <a:spcBef>
                <a:spcPts val="0"/>
              </a:spcBef>
              <a:spcAft>
                <a:spcPts val="0"/>
              </a:spcAft>
              <a:buClr>
                <a:schemeClr val="dk1"/>
              </a:buClr>
              <a:buSzPts val="1200"/>
              <a:buFont typeface="Arial"/>
              <a:buChar char="•"/>
            </a:pPr>
            <a:r>
              <a:rPr lang="en-US"/>
              <a:t>You can create a data lake in Amazon S3. A data lake is a centralized repository that allows you to store all your structured and unstructured data at any scale. With a data lake, you can extract valuable insights using query-in-place, analytics, and machine learning tools. </a:t>
            </a:r>
            <a:endParaRPr/>
          </a:p>
          <a:p>
            <a:pPr indent="0" lvl="1" marL="457200" rtl="0" algn="l">
              <a:spcBef>
                <a:spcPts val="0"/>
              </a:spcBef>
              <a:spcAft>
                <a:spcPts val="0"/>
              </a:spcAft>
              <a:buNone/>
            </a:pPr>
            <a:r>
              <a:t/>
            </a:r>
            <a:endParaRPr/>
          </a:p>
          <a:p>
            <a:pPr indent="-171450" lvl="0" marL="171450" rtl="0" algn="l">
              <a:spcBef>
                <a:spcPts val="0"/>
              </a:spcBef>
              <a:spcAft>
                <a:spcPts val="0"/>
              </a:spcAft>
              <a:buClr>
                <a:schemeClr val="dk1"/>
              </a:buClr>
              <a:buSzPts val="1200"/>
              <a:buFont typeface="Arial"/>
              <a:buChar char="•"/>
            </a:pPr>
            <a:r>
              <a:rPr lang="en-US"/>
              <a:t>The highly durable, secure, global infrastructure provided by Amazon S3 offers a robust disaster recovery (DR)W solution. You can use Amazon S3 to protect critical data, applications, and IT systems running in the AWS Cloud or in your on-premises environment without incurring the expense of a second physical site. Cross-Region Replication (CRR) enables automatic, asynchronous copying of objects across buckets in different AWS Regions.</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None/>
            </a:pPr>
            <a:r>
              <a:rPr lang="en-US"/>
              <a:t>You can use Amazon S3 to host a static website. On a static website, individual webpages include static content. They might also contain client-side scripts. By contrast, a dynamic webpage relies on server-side processing, including server-side scripts such as PHP, JSP, or ASP.NET. </a:t>
            </a:r>
            <a:r>
              <a:rPr lang="en-US" sz="1100">
                <a:solidFill>
                  <a:schemeClr val="dk1"/>
                </a:solidFill>
                <a:latin typeface="Calibri"/>
                <a:ea typeface="Calibri"/>
                <a:cs typeface="Calibri"/>
                <a:sym typeface="Calibri"/>
              </a:rPr>
              <a:t>Amazon S3 doesn’t support server-side scripting. For more information, see Hosting a Static Website Using Amazon S3 at </a:t>
            </a:r>
            <a:r>
              <a:rPr lang="en-US" sz="1100" u="sng">
                <a:solidFill>
                  <a:schemeClr val="dk1"/>
                </a:solidFill>
                <a:latin typeface="Calibri"/>
                <a:ea typeface="Calibri"/>
                <a:cs typeface="Calibri"/>
                <a:sym typeface="Calibri"/>
                <a:hlinkClick r:id="rId2">
                  <a:extLst>
                    <a:ext uri="{A12FA001-AC4F-418D-AE19-62706E023703}">
                      <ahyp:hlinkClr val="tx"/>
                    </a:ext>
                  </a:extLst>
                </a:hlinkClick>
              </a:rPr>
              <a:t>https://docs.aws.amazon.com/AmazonS3/latest/userguide/WebsiteHosting.html</a:t>
            </a:r>
            <a:r>
              <a:rPr lang="en-US" sz="1100">
                <a:solidFill>
                  <a:schemeClr val="dk1"/>
                </a:solidFill>
                <a:latin typeface="Calibri"/>
                <a:ea typeface="Calibri"/>
                <a:cs typeface="Calibri"/>
                <a:sym typeface="Calibri"/>
              </a:rPr>
              <a:t>.</a:t>
            </a:r>
            <a:endParaRPr/>
          </a:p>
        </p:txBody>
      </p:sp>
      <p:sp>
        <p:nvSpPr>
          <p:cNvPr id="250" name="Google Shape;25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hyperlink" Target="https://support.aws.amazon.com/#/contacts/aws-training" TargetMode="External"/><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 name="Shape 10"/>
        <p:cNvGrpSpPr/>
        <p:nvPr/>
      </p:nvGrpSpPr>
      <p:grpSpPr>
        <a:xfrm>
          <a:off x="0" y="0"/>
          <a:ext cx="0" cy="0"/>
          <a:chOff x="0" y="0"/>
          <a:chExt cx="0" cy="0"/>
        </a:xfrm>
      </p:grpSpPr>
      <p:pic>
        <p:nvPicPr>
          <p:cNvPr id="11" name="Google Shape;11;p2"/>
          <p:cNvPicPr preferRelativeResize="0"/>
          <p:nvPr/>
        </p:nvPicPr>
        <p:blipFill rotWithShape="1">
          <a:blip r:embed="rId2">
            <a:alphaModFix/>
          </a:blip>
          <a:srcRect b="0" l="0" r="0" t="0"/>
          <a:stretch/>
        </p:blipFill>
        <p:spPr>
          <a:xfrm>
            <a:off x="-81023" y="-47919"/>
            <a:ext cx="12361762" cy="6958182"/>
          </a:xfrm>
          <a:prstGeom prst="rect">
            <a:avLst/>
          </a:prstGeom>
          <a:noFill/>
          <a:ln>
            <a:noFill/>
          </a:ln>
        </p:spPr>
      </p:pic>
      <p:pic>
        <p:nvPicPr>
          <p:cNvPr id="12" name="Google Shape;12;p2"/>
          <p:cNvPicPr preferRelativeResize="0"/>
          <p:nvPr/>
        </p:nvPicPr>
        <p:blipFill rotWithShape="1">
          <a:blip r:embed="rId3">
            <a:alphaModFix/>
          </a:blip>
          <a:srcRect b="0" l="0" r="0" t="0"/>
          <a:stretch/>
        </p:blipFill>
        <p:spPr>
          <a:xfrm>
            <a:off x="9931098" y="6089839"/>
            <a:ext cx="1772656" cy="449073"/>
          </a:xfrm>
          <a:prstGeom prst="rect">
            <a:avLst/>
          </a:prstGeom>
          <a:noFill/>
          <a:ln>
            <a:noFill/>
          </a:ln>
        </p:spPr>
      </p:pic>
      <p:sp>
        <p:nvSpPr>
          <p:cNvPr id="13" name="Google Shape;13;p2"/>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000"/>
              <a:buNone/>
              <a:defRPr b="0" sz="2000">
                <a:solidFill>
                  <a:schemeClr val="lt1"/>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 name="Google Shape;14;p2"/>
          <p:cNvSpPr txBox="1"/>
          <p:nvPr>
            <p:ph type="title"/>
          </p:nvPr>
        </p:nvSpPr>
        <p:spPr>
          <a:xfrm>
            <a:off x="419100" y="3191940"/>
            <a:ext cx="11353800" cy="474119"/>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2"/>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spTree>
      <p:nvGrpSpPr>
        <p:cNvPr id="66" name="Shape 66"/>
        <p:cNvGrpSpPr/>
        <p:nvPr/>
      </p:nvGrpSpPr>
      <p:grpSpPr>
        <a:xfrm>
          <a:off x="0" y="0"/>
          <a:ext cx="0" cy="0"/>
          <a:chOff x="0" y="0"/>
          <a:chExt cx="0" cy="0"/>
        </a:xfrm>
      </p:grpSpPr>
      <p:pic>
        <p:nvPicPr>
          <p:cNvPr id="67" name="Google Shape;67;p11"/>
          <p:cNvPicPr preferRelativeResize="0"/>
          <p:nvPr/>
        </p:nvPicPr>
        <p:blipFill rotWithShape="1">
          <a:blip r:embed="rId2">
            <a:alphaModFix/>
          </a:blip>
          <a:srcRect b="0" l="0" r="0" t="0"/>
          <a:stretch/>
        </p:blipFill>
        <p:spPr>
          <a:xfrm>
            <a:off x="-81023" y="-47919"/>
            <a:ext cx="12361762" cy="6958182"/>
          </a:xfrm>
          <a:prstGeom prst="rect">
            <a:avLst/>
          </a:prstGeom>
          <a:noFill/>
          <a:ln>
            <a:noFill/>
          </a:ln>
        </p:spPr>
      </p:pic>
      <p:sp>
        <p:nvSpPr>
          <p:cNvPr id="68" name="Google Shape;68;p11"/>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11"/>
          <p:cNvSpPr txBox="1"/>
          <p:nvPr/>
        </p:nvSpPr>
        <p:spPr>
          <a:xfrm>
            <a:off x="423968" y="6089839"/>
            <a:ext cx="8921913"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900">
                <a:solidFill>
                  <a:schemeClr val="lt1"/>
                </a:solidFill>
                <a:latin typeface="Arial"/>
                <a:ea typeface="Arial"/>
                <a:cs typeface="Arial"/>
                <a:sym typeface="Arial"/>
              </a:rPr>
              <a:t>© 2021, Amazon Web Services, Inc. or its affiliates. All rights reserved. This work may not be reproduced or redistributed, in whole or in part, without prior written permission from Amazon Web Services, Inc. Commercial copying, lending, or selling is prohibited. Corrections, feedback, or other questions? Contact us at </a:t>
            </a:r>
            <a:r>
              <a:rPr lang="en-US" sz="900" u="sng">
                <a:solidFill>
                  <a:schemeClr val="lt1"/>
                </a:solidFill>
                <a:latin typeface="Arial"/>
                <a:ea typeface="Arial"/>
                <a:cs typeface="Arial"/>
                <a:sym typeface="Arial"/>
                <a:hlinkClick r:id="rId3">
                  <a:extLst>
                    <a:ext uri="{A12FA001-AC4F-418D-AE19-62706E023703}">
                      <ahyp:hlinkClr val="tx"/>
                    </a:ext>
                  </a:extLst>
                </a:hlinkClick>
              </a:rPr>
              <a:t>https://support.aws.amazon.com/#/contacts/aws-training</a:t>
            </a:r>
            <a:r>
              <a:rPr lang="en-US" sz="900">
                <a:solidFill>
                  <a:schemeClr val="lt1"/>
                </a:solidFill>
                <a:latin typeface="Arial"/>
                <a:ea typeface="Arial"/>
                <a:cs typeface="Arial"/>
                <a:sym typeface="Arial"/>
              </a:rPr>
              <a:t>. All trademarks are the property of their owners.</a:t>
            </a:r>
            <a:endParaRPr sz="900">
              <a:solidFill>
                <a:schemeClr val="lt1"/>
              </a:solidFill>
              <a:latin typeface="Arial"/>
              <a:ea typeface="Arial"/>
              <a:cs typeface="Arial"/>
              <a:sym typeface="Arial"/>
            </a:endParaRPr>
          </a:p>
        </p:txBody>
      </p:sp>
      <p:pic>
        <p:nvPicPr>
          <p:cNvPr id="70" name="Google Shape;70;p11"/>
          <p:cNvPicPr preferRelativeResize="0"/>
          <p:nvPr/>
        </p:nvPicPr>
        <p:blipFill rotWithShape="1">
          <a:blip r:embed="rId4">
            <a:alphaModFix/>
          </a:blip>
          <a:srcRect b="0" l="0" r="0" t="0"/>
          <a:stretch/>
        </p:blipFill>
        <p:spPr>
          <a:xfrm>
            <a:off x="9931098" y="6089839"/>
            <a:ext cx="1772656" cy="449073"/>
          </a:xfrm>
          <a:prstGeom prst="rect">
            <a:avLst/>
          </a:prstGeom>
          <a:noFill/>
          <a:ln>
            <a:noFill/>
          </a:ln>
        </p:spPr>
      </p:pic>
    </p:spTree>
  </p:cSld>
  <p:clrMapOvr>
    <a:masterClrMapping/>
  </p:clrMapOvr>
  <p:extLst>
    <p:ext uri="{DCECCB84-F9BA-43D5-87BE-67443E8EF086}">
      <p15:sldGuideLst>
        <p15:guide id="1" orient="horz" pos="21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p:cSld name="Three Column">
    <p:spTree>
      <p:nvGrpSpPr>
        <p:cNvPr id="71" name="Shape 71"/>
        <p:cNvGrpSpPr/>
        <p:nvPr/>
      </p:nvGrpSpPr>
      <p:grpSpPr>
        <a:xfrm>
          <a:off x="0" y="0"/>
          <a:ext cx="0" cy="0"/>
          <a:chOff x="0" y="0"/>
          <a:chExt cx="0" cy="0"/>
        </a:xfrm>
      </p:grpSpPr>
      <p:pic>
        <p:nvPicPr>
          <p:cNvPr id="72" name="Google Shape;72;p12"/>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73" name="Google Shape;73;p12"/>
          <p:cNvSpPr txBox="1"/>
          <p:nvPr>
            <p:ph type="title"/>
          </p:nvPr>
        </p:nvSpPr>
        <p:spPr>
          <a:xfrm>
            <a:off x="419101" y="365125"/>
            <a:ext cx="9037416"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74" name="Google Shape;74;p12"/>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
        <p:nvSpPr>
          <p:cNvPr id="75" name="Google Shape;75;p12"/>
          <p:cNvSpPr txBox="1"/>
          <p:nvPr>
            <p:ph idx="1" type="body"/>
          </p:nvPr>
        </p:nvSpPr>
        <p:spPr>
          <a:xfrm>
            <a:off x="419100" y="1528175"/>
            <a:ext cx="3593592" cy="4645152"/>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12"/>
          <p:cNvSpPr txBox="1"/>
          <p:nvPr>
            <p:ph idx="2" type="body"/>
          </p:nvPr>
        </p:nvSpPr>
        <p:spPr>
          <a:xfrm>
            <a:off x="4314209" y="1528175"/>
            <a:ext cx="3593592" cy="4645152"/>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3" type="body"/>
          </p:nvPr>
        </p:nvSpPr>
        <p:spPr>
          <a:xfrm>
            <a:off x="8173686" y="1528175"/>
            <a:ext cx="3593592" cy="4645152"/>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12"/>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Subtitle">
    <p:spTree>
      <p:nvGrpSpPr>
        <p:cNvPr id="79" name="Shape 79"/>
        <p:cNvGrpSpPr/>
        <p:nvPr/>
      </p:nvGrpSpPr>
      <p:grpSpPr>
        <a:xfrm>
          <a:off x="0" y="0"/>
          <a:ext cx="0" cy="0"/>
          <a:chOff x="0" y="0"/>
          <a:chExt cx="0" cy="0"/>
        </a:xfrm>
      </p:grpSpPr>
      <p:pic>
        <p:nvPicPr>
          <p:cNvPr id="80" name="Google Shape;80;p13"/>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81" name="Google Shape;81;p13"/>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82" name="Google Shape;82;p13"/>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
        <p:nvSpPr>
          <p:cNvPr id="83" name="Google Shape;83;p13"/>
          <p:cNvSpPr txBox="1"/>
          <p:nvPr>
            <p:ph idx="1" type="body"/>
          </p:nvPr>
        </p:nvSpPr>
        <p:spPr>
          <a:xfrm>
            <a:off x="419100" y="1524000"/>
            <a:ext cx="11335473" cy="51793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3200"/>
              <a:buNone/>
              <a:defRPr b="0" sz="32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13"/>
          <p:cNvSpPr txBox="1"/>
          <p:nvPr>
            <p:ph idx="2" type="body"/>
          </p:nvPr>
        </p:nvSpPr>
        <p:spPr>
          <a:xfrm>
            <a:off x="419099" y="2041932"/>
            <a:ext cx="11335473" cy="4131084"/>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1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p:cSld name="Code">
    <p:spTree>
      <p:nvGrpSpPr>
        <p:cNvPr id="86" name="Shape 86"/>
        <p:cNvGrpSpPr/>
        <p:nvPr/>
      </p:nvGrpSpPr>
      <p:grpSpPr>
        <a:xfrm>
          <a:off x="0" y="0"/>
          <a:ext cx="0" cy="0"/>
          <a:chOff x="0" y="0"/>
          <a:chExt cx="0" cy="0"/>
        </a:xfrm>
      </p:grpSpPr>
      <p:pic>
        <p:nvPicPr>
          <p:cNvPr id="87" name="Google Shape;87;p14"/>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88" name="Google Shape;88;p14"/>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89" name="Google Shape;89;p14"/>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
        <p:nvSpPr>
          <p:cNvPr id="90" name="Google Shape;90;p14"/>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400"/>
              <a:buNone/>
              <a:defRPr sz="1400">
                <a:solidFill>
                  <a:schemeClr val="dk1"/>
                </a:solidFill>
                <a:latin typeface="Droid Sans Mono"/>
                <a:ea typeface="Droid Sans Mono"/>
                <a:cs typeface="Droid Sans Mono"/>
                <a:sym typeface="Droid Sans Mono"/>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 name="Google Shape;91;p14"/>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2 Up">
  <p:cSld name="Code 2 Up">
    <p:spTree>
      <p:nvGrpSpPr>
        <p:cNvPr id="92" name="Shape 92"/>
        <p:cNvGrpSpPr/>
        <p:nvPr/>
      </p:nvGrpSpPr>
      <p:grpSpPr>
        <a:xfrm>
          <a:off x="0" y="0"/>
          <a:ext cx="0" cy="0"/>
          <a:chOff x="0" y="0"/>
          <a:chExt cx="0" cy="0"/>
        </a:xfrm>
      </p:grpSpPr>
      <p:pic>
        <p:nvPicPr>
          <p:cNvPr id="93" name="Google Shape;93;p15"/>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94" name="Google Shape;94;p15"/>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95" name="Google Shape;95;p15"/>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
        <p:nvSpPr>
          <p:cNvPr id="96" name="Google Shape;96;p15"/>
          <p:cNvSpPr txBox="1"/>
          <p:nvPr>
            <p:ph idx="1" type="body"/>
          </p:nvPr>
        </p:nvSpPr>
        <p:spPr>
          <a:xfrm>
            <a:off x="419100" y="1528175"/>
            <a:ext cx="5504688" cy="46487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400"/>
              <a:buNone/>
              <a:defRPr sz="1400">
                <a:solidFill>
                  <a:schemeClr val="dk1"/>
                </a:solidFill>
                <a:latin typeface="Droid Sans Mono"/>
                <a:ea typeface="Droid Sans Mono"/>
                <a:cs typeface="Droid Sans Mono"/>
                <a:sym typeface="Droid Sans Mono"/>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 name="Google Shape;97;p15"/>
          <p:cNvSpPr txBox="1"/>
          <p:nvPr>
            <p:ph idx="2" type="body"/>
          </p:nvPr>
        </p:nvSpPr>
        <p:spPr>
          <a:xfrm>
            <a:off x="6246312" y="1524228"/>
            <a:ext cx="5504688" cy="46487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400"/>
              <a:buNone/>
              <a:defRPr sz="1400">
                <a:solidFill>
                  <a:schemeClr val="dk1"/>
                </a:solidFill>
                <a:latin typeface="Droid Sans Mono"/>
                <a:ea typeface="Droid Sans Mono"/>
                <a:cs typeface="Droid Sans Mono"/>
                <a:sym typeface="Droid Sans Mono"/>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 name="Google Shape;98;p15"/>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Picture">
  <p:cSld name="4 Picture">
    <p:spTree>
      <p:nvGrpSpPr>
        <p:cNvPr id="99" name="Shape 99"/>
        <p:cNvGrpSpPr/>
        <p:nvPr/>
      </p:nvGrpSpPr>
      <p:grpSpPr>
        <a:xfrm>
          <a:off x="0" y="0"/>
          <a:ext cx="0" cy="0"/>
          <a:chOff x="0" y="0"/>
          <a:chExt cx="0" cy="0"/>
        </a:xfrm>
      </p:grpSpPr>
      <p:pic>
        <p:nvPicPr>
          <p:cNvPr id="100" name="Google Shape;100;p16"/>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101" name="Google Shape;101;p16"/>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02" name="Google Shape;102;p16"/>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
        <p:nvSpPr>
          <p:cNvPr id="103" name="Google Shape;103;p16"/>
          <p:cNvSpPr/>
          <p:nvPr>
            <p:ph idx="2" type="pic"/>
          </p:nvPr>
        </p:nvSpPr>
        <p:spPr>
          <a:xfrm>
            <a:off x="419100" y="1524000"/>
            <a:ext cx="2679192" cy="2103120"/>
          </a:xfrm>
          <a:prstGeom prst="rect">
            <a:avLst/>
          </a:prstGeom>
          <a:noFill/>
          <a:ln>
            <a:noFill/>
          </a:ln>
        </p:spPr>
      </p:sp>
      <p:sp>
        <p:nvSpPr>
          <p:cNvPr id="104" name="Google Shape;104;p16"/>
          <p:cNvSpPr txBox="1"/>
          <p:nvPr>
            <p:ph idx="1" type="body"/>
          </p:nvPr>
        </p:nvSpPr>
        <p:spPr>
          <a:xfrm>
            <a:off x="411876" y="3793944"/>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16"/>
          <p:cNvSpPr/>
          <p:nvPr>
            <p:ph idx="3" type="pic"/>
          </p:nvPr>
        </p:nvSpPr>
        <p:spPr>
          <a:xfrm>
            <a:off x="3322302" y="1524000"/>
            <a:ext cx="2679192" cy="2103120"/>
          </a:xfrm>
          <a:prstGeom prst="rect">
            <a:avLst/>
          </a:prstGeom>
          <a:noFill/>
          <a:ln>
            <a:noFill/>
          </a:ln>
        </p:spPr>
      </p:sp>
      <p:sp>
        <p:nvSpPr>
          <p:cNvPr id="106" name="Google Shape;106;p16"/>
          <p:cNvSpPr txBox="1"/>
          <p:nvPr>
            <p:ph idx="4" type="body"/>
          </p:nvPr>
        </p:nvSpPr>
        <p:spPr>
          <a:xfrm>
            <a:off x="3315078" y="3793944"/>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 name="Google Shape;107;p16"/>
          <p:cNvSpPr/>
          <p:nvPr>
            <p:ph idx="5" type="pic"/>
          </p:nvPr>
        </p:nvSpPr>
        <p:spPr>
          <a:xfrm>
            <a:off x="6210469" y="1524000"/>
            <a:ext cx="2679192" cy="2103120"/>
          </a:xfrm>
          <a:prstGeom prst="rect">
            <a:avLst/>
          </a:prstGeom>
          <a:noFill/>
          <a:ln>
            <a:noFill/>
          </a:ln>
        </p:spPr>
      </p:sp>
      <p:sp>
        <p:nvSpPr>
          <p:cNvPr id="108" name="Google Shape;108;p16"/>
          <p:cNvSpPr txBox="1"/>
          <p:nvPr>
            <p:ph idx="6" type="body"/>
          </p:nvPr>
        </p:nvSpPr>
        <p:spPr>
          <a:xfrm>
            <a:off x="6200777" y="3793944"/>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 name="Google Shape;109;p16"/>
          <p:cNvSpPr/>
          <p:nvPr>
            <p:ph idx="7" type="pic"/>
          </p:nvPr>
        </p:nvSpPr>
        <p:spPr>
          <a:xfrm>
            <a:off x="9093708" y="1524000"/>
            <a:ext cx="2679192" cy="2103120"/>
          </a:xfrm>
          <a:prstGeom prst="rect">
            <a:avLst/>
          </a:prstGeom>
          <a:noFill/>
          <a:ln>
            <a:noFill/>
          </a:ln>
        </p:spPr>
      </p:sp>
      <p:sp>
        <p:nvSpPr>
          <p:cNvPr id="110" name="Google Shape;110;p16"/>
          <p:cNvSpPr txBox="1"/>
          <p:nvPr>
            <p:ph idx="8" type="body"/>
          </p:nvPr>
        </p:nvSpPr>
        <p:spPr>
          <a:xfrm>
            <a:off x="9086484" y="3793944"/>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 name="Google Shape;111;p16"/>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icture">
  <p:cSld name="6 Picture">
    <p:spTree>
      <p:nvGrpSpPr>
        <p:cNvPr id="112" name="Shape 112"/>
        <p:cNvGrpSpPr/>
        <p:nvPr/>
      </p:nvGrpSpPr>
      <p:grpSpPr>
        <a:xfrm>
          <a:off x="0" y="0"/>
          <a:ext cx="0" cy="0"/>
          <a:chOff x="0" y="0"/>
          <a:chExt cx="0" cy="0"/>
        </a:xfrm>
      </p:grpSpPr>
      <p:pic>
        <p:nvPicPr>
          <p:cNvPr id="113" name="Google Shape;113;p17"/>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114" name="Google Shape;114;p17"/>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15" name="Google Shape;115;p17"/>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
        <p:nvSpPr>
          <p:cNvPr id="116" name="Google Shape;116;p17"/>
          <p:cNvSpPr/>
          <p:nvPr>
            <p:ph idx="2" type="pic"/>
          </p:nvPr>
        </p:nvSpPr>
        <p:spPr>
          <a:xfrm>
            <a:off x="419100" y="1524000"/>
            <a:ext cx="3611880" cy="1755648"/>
          </a:xfrm>
          <a:prstGeom prst="rect">
            <a:avLst/>
          </a:prstGeom>
          <a:noFill/>
          <a:ln>
            <a:noFill/>
          </a:ln>
        </p:spPr>
      </p:sp>
      <p:sp>
        <p:nvSpPr>
          <p:cNvPr id="117" name="Google Shape;117;p17"/>
          <p:cNvSpPr txBox="1"/>
          <p:nvPr>
            <p:ph idx="1" type="body"/>
          </p:nvPr>
        </p:nvSpPr>
        <p:spPr>
          <a:xfrm>
            <a:off x="411876" y="3446471"/>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 name="Google Shape;118;p17"/>
          <p:cNvSpPr/>
          <p:nvPr>
            <p:ph idx="3" type="pic"/>
          </p:nvPr>
        </p:nvSpPr>
        <p:spPr>
          <a:xfrm>
            <a:off x="4301536" y="1524000"/>
            <a:ext cx="3611880" cy="1755648"/>
          </a:xfrm>
          <a:prstGeom prst="rect">
            <a:avLst/>
          </a:prstGeom>
          <a:noFill/>
          <a:ln>
            <a:noFill/>
          </a:ln>
        </p:spPr>
      </p:sp>
      <p:sp>
        <p:nvSpPr>
          <p:cNvPr id="119" name="Google Shape;119;p17"/>
          <p:cNvSpPr txBox="1"/>
          <p:nvPr>
            <p:ph idx="4" type="body"/>
          </p:nvPr>
        </p:nvSpPr>
        <p:spPr>
          <a:xfrm>
            <a:off x="4294312" y="3446471"/>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7"/>
          <p:cNvSpPr/>
          <p:nvPr>
            <p:ph idx="5" type="pic"/>
          </p:nvPr>
        </p:nvSpPr>
        <p:spPr>
          <a:xfrm>
            <a:off x="8161020" y="1524000"/>
            <a:ext cx="3611880" cy="1755648"/>
          </a:xfrm>
          <a:prstGeom prst="rect">
            <a:avLst/>
          </a:prstGeom>
          <a:noFill/>
          <a:ln>
            <a:noFill/>
          </a:ln>
        </p:spPr>
      </p:sp>
      <p:sp>
        <p:nvSpPr>
          <p:cNvPr id="121" name="Google Shape;121;p17"/>
          <p:cNvSpPr txBox="1"/>
          <p:nvPr>
            <p:ph idx="6" type="body"/>
          </p:nvPr>
        </p:nvSpPr>
        <p:spPr>
          <a:xfrm>
            <a:off x="8153796" y="3446471"/>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7"/>
          <p:cNvSpPr/>
          <p:nvPr>
            <p:ph idx="7" type="pic"/>
          </p:nvPr>
        </p:nvSpPr>
        <p:spPr>
          <a:xfrm>
            <a:off x="419100" y="3934689"/>
            <a:ext cx="3611880" cy="1755648"/>
          </a:xfrm>
          <a:prstGeom prst="rect">
            <a:avLst/>
          </a:prstGeom>
          <a:noFill/>
          <a:ln>
            <a:noFill/>
          </a:ln>
        </p:spPr>
      </p:sp>
      <p:sp>
        <p:nvSpPr>
          <p:cNvPr id="123" name="Google Shape;123;p17"/>
          <p:cNvSpPr txBox="1"/>
          <p:nvPr>
            <p:ph idx="8" type="body"/>
          </p:nvPr>
        </p:nvSpPr>
        <p:spPr>
          <a:xfrm>
            <a:off x="411876" y="5857160"/>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4" name="Google Shape;124;p17"/>
          <p:cNvSpPr/>
          <p:nvPr>
            <p:ph idx="9" type="pic"/>
          </p:nvPr>
        </p:nvSpPr>
        <p:spPr>
          <a:xfrm>
            <a:off x="4301536" y="3934689"/>
            <a:ext cx="3611880" cy="1755648"/>
          </a:xfrm>
          <a:prstGeom prst="rect">
            <a:avLst/>
          </a:prstGeom>
          <a:noFill/>
          <a:ln>
            <a:noFill/>
          </a:ln>
        </p:spPr>
      </p:sp>
      <p:sp>
        <p:nvSpPr>
          <p:cNvPr id="125" name="Google Shape;125;p17"/>
          <p:cNvSpPr txBox="1"/>
          <p:nvPr>
            <p:ph idx="13" type="body"/>
          </p:nvPr>
        </p:nvSpPr>
        <p:spPr>
          <a:xfrm>
            <a:off x="4294312" y="5857160"/>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 name="Google Shape;126;p17"/>
          <p:cNvSpPr/>
          <p:nvPr>
            <p:ph idx="14" type="pic"/>
          </p:nvPr>
        </p:nvSpPr>
        <p:spPr>
          <a:xfrm>
            <a:off x="8161020" y="3934689"/>
            <a:ext cx="3611880" cy="1755648"/>
          </a:xfrm>
          <a:prstGeom prst="rect">
            <a:avLst/>
          </a:prstGeom>
          <a:noFill/>
          <a:ln>
            <a:noFill/>
          </a:ln>
        </p:spPr>
      </p:sp>
      <p:sp>
        <p:nvSpPr>
          <p:cNvPr id="127" name="Google Shape;127;p17"/>
          <p:cNvSpPr txBox="1"/>
          <p:nvPr>
            <p:ph idx="15" type="body"/>
          </p:nvPr>
        </p:nvSpPr>
        <p:spPr>
          <a:xfrm>
            <a:off x="8153796" y="5857160"/>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8" name="Google Shape;128;p17"/>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s">
  <p:cSld name="Icons">
    <p:spTree>
      <p:nvGrpSpPr>
        <p:cNvPr id="129" name="Shape 129"/>
        <p:cNvGrpSpPr/>
        <p:nvPr/>
      </p:nvGrpSpPr>
      <p:grpSpPr>
        <a:xfrm>
          <a:off x="0" y="0"/>
          <a:ext cx="0" cy="0"/>
          <a:chOff x="0" y="0"/>
          <a:chExt cx="0" cy="0"/>
        </a:xfrm>
      </p:grpSpPr>
      <p:pic>
        <p:nvPicPr>
          <p:cNvPr id="130" name="Google Shape;130;p18"/>
          <p:cNvPicPr preferRelativeResize="0"/>
          <p:nvPr/>
        </p:nvPicPr>
        <p:blipFill rotWithShape="1">
          <a:blip r:embed="rId2">
            <a:alphaModFix/>
          </a:blip>
          <a:srcRect b="0" l="0" r="0" t="0"/>
          <a:stretch/>
        </p:blipFill>
        <p:spPr>
          <a:xfrm rot="10800000">
            <a:off x="-1" y="-2"/>
            <a:ext cx="2268187" cy="2166103"/>
          </a:xfrm>
          <a:prstGeom prst="rect">
            <a:avLst/>
          </a:prstGeom>
          <a:noFill/>
          <a:ln>
            <a:noFill/>
          </a:ln>
        </p:spPr>
      </p:pic>
      <p:pic>
        <p:nvPicPr>
          <p:cNvPr id="131" name="Google Shape;131;p18"/>
          <p:cNvPicPr preferRelativeResize="0"/>
          <p:nvPr/>
        </p:nvPicPr>
        <p:blipFill rotWithShape="1">
          <a:blip r:embed="rId3">
            <a:alphaModFix/>
          </a:blip>
          <a:srcRect b="0" l="0" r="0" t="0"/>
          <a:stretch/>
        </p:blipFill>
        <p:spPr>
          <a:xfrm>
            <a:off x="9909200" y="365126"/>
            <a:ext cx="1772652" cy="449072"/>
          </a:xfrm>
          <a:prstGeom prst="rect">
            <a:avLst/>
          </a:prstGeom>
          <a:noFill/>
          <a:ln>
            <a:noFill/>
          </a:ln>
        </p:spPr>
      </p:pic>
      <p:sp>
        <p:nvSpPr>
          <p:cNvPr id="132" name="Google Shape;132;p18"/>
          <p:cNvSpPr/>
          <p:nvPr>
            <p:ph idx="2" type="pic"/>
          </p:nvPr>
        </p:nvSpPr>
        <p:spPr>
          <a:xfrm>
            <a:off x="1069259" y="2626296"/>
            <a:ext cx="1188720" cy="1188720"/>
          </a:xfrm>
          <a:prstGeom prst="rect">
            <a:avLst/>
          </a:prstGeom>
          <a:noFill/>
          <a:ln>
            <a:noFill/>
          </a:ln>
        </p:spPr>
      </p:sp>
      <p:sp>
        <p:nvSpPr>
          <p:cNvPr id="133" name="Google Shape;133;p18"/>
          <p:cNvSpPr txBox="1"/>
          <p:nvPr>
            <p:ph idx="1" type="body"/>
          </p:nvPr>
        </p:nvSpPr>
        <p:spPr>
          <a:xfrm>
            <a:off x="411876" y="4011163"/>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 name="Google Shape;134;p18"/>
          <p:cNvSpPr/>
          <p:nvPr>
            <p:ph idx="3" type="pic"/>
          </p:nvPr>
        </p:nvSpPr>
        <p:spPr>
          <a:xfrm>
            <a:off x="4049966" y="2626296"/>
            <a:ext cx="1188720" cy="1188720"/>
          </a:xfrm>
          <a:prstGeom prst="rect">
            <a:avLst/>
          </a:prstGeom>
          <a:noFill/>
          <a:ln>
            <a:noFill/>
          </a:ln>
        </p:spPr>
      </p:sp>
      <p:sp>
        <p:nvSpPr>
          <p:cNvPr id="135" name="Google Shape;135;p18"/>
          <p:cNvSpPr txBox="1"/>
          <p:nvPr>
            <p:ph idx="4" type="body"/>
          </p:nvPr>
        </p:nvSpPr>
        <p:spPr>
          <a:xfrm>
            <a:off x="3315078" y="4011163"/>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 name="Google Shape;136;p18"/>
          <p:cNvSpPr/>
          <p:nvPr>
            <p:ph idx="5" type="pic"/>
          </p:nvPr>
        </p:nvSpPr>
        <p:spPr>
          <a:xfrm>
            <a:off x="6911919" y="2626296"/>
            <a:ext cx="1188720" cy="1188720"/>
          </a:xfrm>
          <a:prstGeom prst="rect">
            <a:avLst/>
          </a:prstGeom>
          <a:noFill/>
          <a:ln>
            <a:noFill/>
          </a:ln>
        </p:spPr>
      </p:sp>
      <p:sp>
        <p:nvSpPr>
          <p:cNvPr id="137" name="Google Shape;137;p18"/>
          <p:cNvSpPr txBox="1"/>
          <p:nvPr>
            <p:ph idx="6" type="body"/>
          </p:nvPr>
        </p:nvSpPr>
        <p:spPr>
          <a:xfrm>
            <a:off x="6177027" y="4011163"/>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8" name="Google Shape;138;p18"/>
          <p:cNvSpPr/>
          <p:nvPr>
            <p:ph idx="7" type="pic"/>
          </p:nvPr>
        </p:nvSpPr>
        <p:spPr>
          <a:xfrm>
            <a:off x="9773872" y="2626296"/>
            <a:ext cx="1188720" cy="1188720"/>
          </a:xfrm>
          <a:prstGeom prst="rect">
            <a:avLst/>
          </a:prstGeom>
          <a:noFill/>
          <a:ln>
            <a:noFill/>
          </a:ln>
        </p:spPr>
      </p:sp>
      <p:sp>
        <p:nvSpPr>
          <p:cNvPr id="139" name="Google Shape;139;p18"/>
          <p:cNvSpPr txBox="1"/>
          <p:nvPr>
            <p:ph idx="8" type="body"/>
          </p:nvPr>
        </p:nvSpPr>
        <p:spPr>
          <a:xfrm>
            <a:off x="9086484" y="4011163"/>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0" name="Google Shape;140;p18"/>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1">
  <p:cSld name="Table 1">
    <p:spTree>
      <p:nvGrpSpPr>
        <p:cNvPr id="141" name="Shape 141"/>
        <p:cNvGrpSpPr/>
        <p:nvPr/>
      </p:nvGrpSpPr>
      <p:grpSpPr>
        <a:xfrm>
          <a:off x="0" y="0"/>
          <a:ext cx="0" cy="0"/>
          <a:chOff x="0" y="0"/>
          <a:chExt cx="0" cy="0"/>
        </a:xfrm>
      </p:grpSpPr>
      <p:pic>
        <p:nvPicPr>
          <p:cNvPr id="142" name="Google Shape;142;p19"/>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143" name="Google Shape;143;p19"/>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44" name="Google Shape;144;p19"/>
          <p:cNvPicPr preferRelativeResize="0"/>
          <p:nvPr/>
        </p:nvPicPr>
        <p:blipFill rotWithShape="1">
          <a:blip r:embed="rId3">
            <a:alphaModFix/>
          </a:blip>
          <a:srcRect b="0" l="0" r="0" t="0"/>
          <a:stretch/>
        </p:blipFill>
        <p:spPr>
          <a:xfrm>
            <a:off x="9909198" y="365126"/>
            <a:ext cx="1772656" cy="449073"/>
          </a:xfrm>
          <a:prstGeom prst="rect">
            <a:avLst/>
          </a:prstGeom>
          <a:noFill/>
          <a:ln>
            <a:noFill/>
          </a:ln>
        </p:spPr>
      </p:pic>
      <p:sp>
        <p:nvSpPr>
          <p:cNvPr id="145" name="Google Shape;145;p19"/>
          <p:cNvSpPr txBox="1"/>
          <p:nvPr>
            <p:ph idx="12" type="sldNum"/>
          </p:nvPr>
        </p:nvSpPr>
        <p:spPr>
          <a:xfrm>
            <a:off x="9029700"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2">
  <p:cSld name="Table 2">
    <p:spTree>
      <p:nvGrpSpPr>
        <p:cNvPr id="146" name="Shape 146"/>
        <p:cNvGrpSpPr/>
        <p:nvPr/>
      </p:nvGrpSpPr>
      <p:grpSpPr>
        <a:xfrm>
          <a:off x="0" y="0"/>
          <a:ext cx="0" cy="0"/>
          <a:chOff x="0" y="0"/>
          <a:chExt cx="0" cy="0"/>
        </a:xfrm>
      </p:grpSpPr>
      <p:pic>
        <p:nvPicPr>
          <p:cNvPr id="147" name="Google Shape;147;p20"/>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148" name="Google Shape;148;p20"/>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49" name="Google Shape;149;p20"/>
          <p:cNvPicPr preferRelativeResize="0"/>
          <p:nvPr/>
        </p:nvPicPr>
        <p:blipFill rotWithShape="1">
          <a:blip r:embed="rId3">
            <a:alphaModFix/>
          </a:blip>
          <a:srcRect b="0" l="0" r="0" t="0"/>
          <a:stretch/>
        </p:blipFill>
        <p:spPr>
          <a:xfrm>
            <a:off x="9909198" y="365126"/>
            <a:ext cx="1772656" cy="449073"/>
          </a:xfrm>
          <a:prstGeom prst="rect">
            <a:avLst/>
          </a:prstGeom>
          <a:noFill/>
          <a:ln>
            <a:noFill/>
          </a:ln>
        </p:spPr>
      </p:pic>
      <p:sp>
        <p:nvSpPr>
          <p:cNvPr id="150" name="Google Shape;150;p20"/>
          <p:cNvSpPr txBox="1"/>
          <p:nvPr>
            <p:ph idx="12" type="sldNum"/>
          </p:nvPr>
        </p:nvSpPr>
        <p:spPr>
          <a:xfrm>
            <a:off x="9029700"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6" name="Shape 16"/>
        <p:cNvGrpSpPr/>
        <p:nvPr/>
      </p:nvGrpSpPr>
      <p:grpSpPr>
        <a:xfrm>
          <a:off x="0" y="0"/>
          <a:ext cx="0" cy="0"/>
          <a:chOff x="0" y="0"/>
          <a:chExt cx="0" cy="0"/>
        </a:xfrm>
      </p:grpSpPr>
      <p:sp>
        <p:nvSpPr>
          <p:cNvPr id="17" name="Google Shape;17;p3"/>
          <p:cNvSpPr/>
          <p:nvPr/>
        </p:nvSpPr>
        <p:spPr>
          <a:xfrm>
            <a:off x="0" y="0"/>
            <a:ext cx="12192000" cy="6858000"/>
          </a:xfrm>
          <a:prstGeom prst="rect">
            <a:avLst/>
          </a:prstGeom>
          <a:solidFill>
            <a:srgbClr val="232F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 name="Google Shape;18;p3"/>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6C2B4"/>
              </a:buClr>
              <a:buSzPts val="2000"/>
              <a:buNone/>
              <a:defRPr b="0" sz="2000">
                <a:solidFill>
                  <a:srgbClr val="36C2B4"/>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 name="Google Shape;19;p3"/>
          <p:cNvSpPr txBox="1"/>
          <p:nvPr>
            <p:ph type="title"/>
          </p:nvPr>
        </p:nvSpPr>
        <p:spPr>
          <a:xfrm>
            <a:off x="419100" y="3191940"/>
            <a:ext cx="11353800" cy="474119"/>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0" name="Google Shape;20;p3"/>
          <p:cNvPicPr preferRelativeResize="0"/>
          <p:nvPr/>
        </p:nvPicPr>
        <p:blipFill rotWithShape="1">
          <a:blip r:embed="rId2">
            <a:alphaModFix/>
          </a:blip>
          <a:srcRect b="0" l="0" r="0" t="0"/>
          <a:stretch/>
        </p:blipFill>
        <p:spPr>
          <a:xfrm>
            <a:off x="9931098" y="6089839"/>
            <a:ext cx="1772656" cy="449073"/>
          </a:xfrm>
          <a:prstGeom prst="rect">
            <a:avLst/>
          </a:prstGeom>
          <a:noFill/>
          <a:ln>
            <a:noFill/>
          </a:ln>
        </p:spPr>
      </p:pic>
      <p:sp>
        <p:nvSpPr>
          <p:cNvPr id="21" name="Google Shape;21;p3"/>
          <p:cNvSpPr txBox="1"/>
          <p:nvPr/>
        </p:nvSpPr>
        <p:spPr>
          <a:xfrm>
            <a:off x="419100" y="6423496"/>
            <a:ext cx="3685624"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900"/>
              <a:buFont typeface="Arial"/>
              <a:buNone/>
            </a:pPr>
            <a:r>
              <a:rPr b="0" i="0" lang="en-US" sz="900" u="none" cap="none" strike="noStrike">
                <a:solidFill>
                  <a:schemeClr val="lt1"/>
                </a:solidFill>
                <a:latin typeface="Arial"/>
                <a:ea typeface="Arial"/>
                <a:cs typeface="Arial"/>
                <a:sym typeface="Arial"/>
              </a:rPr>
              <a:t>© 2021, Amazon Web Services, Inc. or its affiliates. All rights reserved.</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3">
  <p:cSld name="Table 3">
    <p:spTree>
      <p:nvGrpSpPr>
        <p:cNvPr id="151" name="Shape 151"/>
        <p:cNvGrpSpPr/>
        <p:nvPr/>
      </p:nvGrpSpPr>
      <p:grpSpPr>
        <a:xfrm>
          <a:off x="0" y="0"/>
          <a:ext cx="0" cy="0"/>
          <a:chOff x="0" y="0"/>
          <a:chExt cx="0" cy="0"/>
        </a:xfrm>
      </p:grpSpPr>
      <p:pic>
        <p:nvPicPr>
          <p:cNvPr id="152" name="Google Shape;152;p21"/>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153" name="Google Shape;153;p21"/>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54" name="Google Shape;154;p21"/>
          <p:cNvPicPr preferRelativeResize="0"/>
          <p:nvPr/>
        </p:nvPicPr>
        <p:blipFill rotWithShape="1">
          <a:blip r:embed="rId3">
            <a:alphaModFix/>
          </a:blip>
          <a:srcRect b="0" l="0" r="0" t="0"/>
          <a:stretch/>
        </p:blipFill>
        <p:spPr>
          <a:xfrm>
            <a:off x="9909198" y="365126"/>
            <a:ext cx="1772656" cy="449073"/>
          </a:xfrm>
          <a:prstGeom prst="rect">
            <a:avLst/>
          </a:prstGeom>
          <a:noFill/>
          <a:ln>
            <a:noFill/>
          </a:ln>
        </p:spPr>
      </p:pic>
      <p:sp>
        <p:nvSpPr>
          <p:cNvPr id="155" name="Google Shape;155;p21"/>
          <p:cNvSpPr txBox="1"/>
          <p:nvPr>
            <p:ph idx="12" type="sldNum"/>
          </p:nvPr>
        </p:nvSpPr>
        <p:spPr>
          <a:xfrm>
            <a:off x="9029700"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gram">
  <p:cSld name="Diagram">
    <p:spTree>
      <p:nvGrpSpPr>
        <p:cNvPr id="156" name="Shape 156"/>
        <p:cNvGrpSpPr/>
        <p:nvPr/>
      </p:nvGrpSpPr>
      <p:grpSpPr>
        <a:xfrm>
          <a:off x="0" y="0"/>
          <a:ext cx="0" cy="0"/>
          <a:chOff x="0" y="0"/>
          <a:chExt cx="0" cy="0"/>
        </a:xfrm>
      </p:grpSpPr>
      <p:pic>
        <p:nvPicPr>
          <p:cNvPr id="157" name="Google Shape;157;p22"/>
          <p:cNvPicPr preferRelativeResize="0"/>
          <p:nvPr/>
        </p:nvPicPr>
        <p:blipFill rotWithShape="1">
          <a:blip r:embed="rId2">
            <a:alphaModFix/>
          </a:blip>
          <a:srcRect b="0" l="0" r="0" t="0"/>
          <a:stretch/>
        </p:blipFill>
        <p:spPr>
          <a:xfrm>
            <a:off x="9909200" y="365125"/>
            <a:ext cx="1772652" cy="449072"/>
          </a:xfrm>
          <a:prstGeom prst="rect">
            <a:avLst/>
          </a:prstGeom>
          <a:noFill/>
          <a:ln>
            <a:noFill/>
          </a:ln>
        </p:spPr>
      </p:pic>
      <p:sp>
        <p:nvSpPr>
          <p:cNvPr id="158" name="Google Shape;158;p22"/>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p:cSld name="Case Study">
    <p:spTree>
      <p:nvGrpSpPr>
        <p:cNvPr id="159" name="Shape 159"/>
        <p:cNvGrpSpPr/>
        <p:nvPr/>
      </p:nvGrpSpPr>
      <p:grpSpPr>
        <a:xfrm>
          <a:off x="0" y="0"/>
          <a:ext cx="0" cy="0"/>
          <a:chOff x="0" y="0"/>
          <a:chExt cx="0" cy="0"/>
        </a:xfrm>
      </p:grpSpPr>
      <p:sp>
        <p:nvSpPr>
          <p:cNvPr id="160" name="Google Shape;160;p23"/>
          <p:cNvSpPr txBox="1"/>
          <p:nvPr>
            <p:ph type="title"/>
          </p:nvPr>
        </p:nvSpPr>
        <p:spPr>
          <a:xfrm>
            <a:off x="419100" y="365125"/>
            <a:ext cx="8298180"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000"/>
              <a:buFont typeface="Arial"/>
              <a:buNone/>
              <a:defRPr sz="4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1" name="Google Shape;161;p23"/>
          <p:cNvSpPr txBox="1"/>
          <p:nvPr>
            <p:ph idx="1" type="body"/>
          </p:nvPr>
        </p:nvSpPr>
        <p:spPr>
          <a:xfrm>
            <a:off x="419100" y="1340942"/>
            <a:ext cx="2656067" cy="390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6C2B4"/>
              </a:buClr>
              <a:buSzPts val="2000"/>
              <a:buNone/>
              <a:defRPr b="0" sz="2000">
                <a:solidFill>
                  <a:srgbClr val="36C2B4"/>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2" name="Google Shape;162;p23"/>
          <p:cNvSpPr txBox="1"/>
          <p:nvPr>
            <p:ph idx="2" type="body"/>
          </p:nvPr>
        </p:nvSpPr>
        <p:spPr>
          <a:xfrm>
            <a:off x="419102" y="1803345"/>
            <a:ext cx="2656066" cy="187913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867"/>
              <a:buNone/>
              <a:defRPr sz="1867"/>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3" name="Google Shape;163;p23"/>
          <p:cNvSpPr txBox="1"/>
          <p:nvPr>
            <p:ph idx="3" type="body"/>
          </p:nvPr>
        </p:nvSpPr>
        <p:spPr>
          <a:xfrm>
            <a:off x="3259838" y="1340942"/>
            <a:ext cx="2656067" cy="390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6C2B4"/>
              </a:buClr>
              <a:buSzPts val="2000"/>
              <a:buNone/>
              <a:defRPr b="0" sz="2000">
                <a:solidFill>
                  <a:srgbClr val="36C2B4"/>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4" name="Google Shape;164;p23"/>
          <p:cNvSpPr txBox="1"/>
          <p:nvPr>
            <p:ph idx="4" type="body"/>
          </p:nvPr>
        </p:nvSpPr>
        <p:spPr>
          <a:xfrm>
            <a:off x="3251457" y="1803345"/>
            <a:ext cx="2656066" cy="187913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867"/>
              <a:buNone/>
              <a:defRPr sz="1867"/>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5" name="Google Shape;165;p23"/>
          <p:cNvSpPr txBox="1"/>
          <p:nvPr>
            <p:ph idx="5" type="body"/>
          </p:nvPr>
        </p:nvSpPr>
        <p:spPr>
          <a:xfrm>
            <a:off x="6076190" y="1340942"/>
            <a:ext cx="2656067" cy="390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6C2B4"/>
              </a:buClr>
              <a:buSzPts val="2000"/>
              <a:buNone/>
              <a:defRPr b="0" sz="2000">
                <a:solidFill>
                  <a:srgbClr val="36C2B4"/>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6" name="Google Shape;166;p23"/>
          <p:cNvSpPr txBox="1"/>
          <p:nvPr>
            <p:ph idx="6" type="body"/>
          </p:nvPr>
        </p:nvSpPr>
        <p:spPr>
          <a:xfrm>
            <a:off x="6076191" y="1803345"/>
            <a:ext cx="2656066" cy="187913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867"/>
              <a:buNone/>
              <a:defRPr sz="1867"/>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7" name="Google Shape;167;p23"/>
          <p:cNvSpPr/>
          <p:nvPr/>
        </p:nvSpPr>
        <p:spPr>
          <a:xfrm>
            <a:off x="9029701" y="0"/>
            <a:ext cx="3188474" cy="6875492"/>
          </a:xfrm>
          <a:prstGeom prst="rect">
            <a:avLst/>
          </a:prstGeom>
          <a:solidFill>
            <a:srgbClr val="232F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761"/>
              <a:buFont typeface="Arial"/>
              <a:buNone/>
            </a:pPr>
            <a:r>
              <a:t/>
            </a:r>
            <a:endParaRPr b="0" i="0" sz="1761" u="none" cap="none" strike="noStrike">
              <a:solidFill>
                <a:srgbClr val="FFFFFF"/>
              </a:solidFill>
              <a:latin typeface="Arial"/>
              <a:ea typeface="Arial"/>
              <a:cs typeface="Arial"/>
              <a:sym typeface="Arial"/>
            </a:endParaRPr>
          </a:p>
        </p:txBody>
      </p:sp>
      <p:sp>
        <p:nvSpPr>
          <p:cNvPr id="168" name="Google Shape;168;p23"/>
          <p:cNvSpPr txBox="1"/>
          <p:nvPr>
            <p:ph idx="7" type="body"/>
          </p:nvPr>
        </p:nvSpPr>
        <p:spPr>
          <a:xfrm>
            <a:off x="9327146" y="365126"/>
            <a:ext cx="2445755" cy="951555"/>
          </a:xfrm>
          <a:prstGeom prst="rect">
            <a:avLst/>
          </a:prstGeom>
          <a:solidFill>
            <a:schemeClr val="lt1"/>
          </a:solid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2"/>
              </a:buClr>
              <a:buSzPts val="2800"/>
              <a:buNone/>
              <a:defRPr>
                <a:solidFill>
                  <a:schemeClr val="lt2"/>
                </a:solidFill>
              </a:defRPr>
            </a:lvl1pPr>
            <a:lvl2pPr indent="-381000" lvl="1" marL="914400" algn="l">
              <a:lnSpc>
                <a:spcPct val="90000"/>
              </a:lnSpc>
              <a:spcBef>
                <a:spcPts val="500"/>
              </a:spcBef>
              <a:spcAft>
                <a:spcPts val="0"/>
              </a:spcAft>
              <a:buClr>
                <a:schemeClr val="lt2"/>
              </a:buClr>
              <a:buSzPts val="2400"/>
              <a:buChar char="•"/>
              <a:defRPr>
                <a:solidFill>
                  <a:schemeClr val="lt2"/>
                </a:solidFill>
              </a:defRPr>
            </a:lvl2pPr>
            <a:lvl3pPr indent="-355600" lvl="2" marL="1371600" algn="l">
              <a:lnSpc>
                <a:spcPct val="90000"/>
              </a:lnSpc>
              <a:spcBef>
                <a:spcPts val="500"/>
              </a:spcBef>
              <a:spcAft>
                <a:spcPts val="0"/>
              </a:spcAft>
              <a:buClr>
                <a:schemeClr val="lt2"/>
              </a:buClr>
              <a:buSzPts val="2000"/>
              <a:buChar char="•"/>
              <a:defRPr>
                <a:solidFill>
                  <a:schemeClr val="lt2"/>
                </a:solidFill>
              </a:defRPr>
            </a:lvl3pPr>
            <a:lvl4pPr indent="-342900" lvl="3" marL="1828800" algn="l">
              <a:lnSpc>
                <a:spcPct val="90000"/>
              </a:lnSpc>
              <a:spcBef>
                <a:spcPts val="500"/>
              </a:spcBef>
              <a:spcAft>
                <a:spcPts val="0"/>
              </a:spcAft>
              <a:buClr>
                <a:schemeClr val="lt2"/>
              </a:buClr>
              <a:buSzPts val="1800"/>
              <a:buChar char="•"/>
              <a:defRPr>
                <a:solidFill>
                  <a:schemeClr val="lt2"/>
                </a:solidFill>
              </a:defRPr>
            </a:lvl4pPr>
            <a:lvl5pPr indent="-342900" lvl="4" marL="2286000" algn="l">
              <a:lnSpc>
                <a:spcPct val="90000"/>
              </a:lnSpc>
              <a:spcBef>
                <a:spcPts val="500"/>
              </a:spcBef>
              <a:spcAft>
                <a:spcPts val="0"/>
              </a:spcAft>
              <a:buClr>
                <a:schemeClr val="lt2"/>
              </a:buClr>
              <a:buSzPts val="1800"/>
              <a:buChar char="•"/>
              <a:defRPr>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9" name="Google Shape;169;p23"/>
          <p:cNvSpPr txBox="1"/>
          <p:nvPr>
            <p:ph idx="8" type="body"/>
          </p:nvPr>
        </p:nvSpPr>
        <p:spPr>
          <a:xfrm>
            <a:off x="9327093" y="1564153"/>
            <a:ext cx="2445808" cy="121291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333"/>
              <a:buNone/>
              <a:defRPr sz="1333">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0" name="Google Shape;170;p23"/>
          <p:cNvSpPr txBox="1"/>
          <p:nvPr>
            <p:ph idx="9" type="body"/>
          </p:nvPr>
        </p:nvSpPr>
        <p:spPr>
          <a:xfrm>
            <a:off x="9327092" y="2880834"/>
            <a:ext cx="2445808" cy="29649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1" name="Google Shape;171;p23"/>
          <p:cNvSpPr txBox="1"/>
          <p:nvPr>
            <p:ph idx="13" type="body"/>
          </p:nvPr>
        </p:nvSpPr>
        <p:spPr>
          <a:xfrm>
            <a:off x="9327145" y="3177326"/>
            <a:ext cx="2445808" cy="275849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333"/>
              <a:buNone/>
              <a:defRPr sz="1333">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2" name="Google Shape;172;p23"/>
          <p:cNvSpPr/>
          <p:nvPr/>
        </p:nvSpPr>
        <p:spPr>
          <a:xfrm>
            <a:off x="0" y="4020640"/>
            <a:ext cx="9029700" cy="283736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761"/>
              <a:buFont typeface="Arial"/>
              <a:buNone/>
            </a:pPr>
            <a:r>
              <a:t/>
            </a:r>
            <a:endParaRPr b="0" i="0" sz="1761" u="none" cap="none" strike="noStrike">
              <a:solidFill>
                <a:srgbClr val="FFFFFF"/>
              </a:solidFill>
              <a:latin typeface="Arial"/>
              <a:ea typeface="Arial"/>
              <a:cs typeface="Arial"/>
              <a:sym typeface="Arial"/>
            </a:endParaRPr>
          </a:p>
        </p:txBody>
      </p:sp>
      <p:sp>
        <p:nvSpPr>
          <p:cNvPr id="173" name="Google Shape;173;p23"/>
          <p:cNvSpPr txBox="1"/>
          <p:nvPr/>
        </p:nvSpPr>
        <p:spPr>
          <a:xfrm>
            <a:off x="290923" y="3889248"/>
            <a:ext cx="770467" cy="23084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aseline="30000" lang="en-US" sz="14400">
                <a:solidFill>
                  <a:schemeClr val="lt1"/>
                </a:solidFill>
                <a:latin typeface="Arial"/>
                <a:ea typeface="Arial"/>
                <a:cs typeface="Arial"/>
                <a:sym typeface="Arial"/>
              </a:rPr>
              <a:t>“</a:t>
            </a:r>
            <a:endParaRPr sz="14400">
              <a:solidFill>
                <a:schemeClr val="lt1"/>
              </a:solidFill>
              <a:latin typeface="Arial"/>
              <a:ea typeface="Arial"/>
              <a:cs typeface="Arial"/>
              <a:sym typeface="Arial"/>
            </a:endParaRPr>
          </a:p>
        </p:txBody>
      </p:sp>
      <p:sp>
        <p:nvSpPr>
          <p:cNvPr id="174" name="Google Shape;174;p23"/>
          <p:cNvSpPr txBox="1"/>
          <p:nvPr>
            <p:ph idx="14" type="body"/>
          </p:nvPr>
        </p:nvSpPr>
        <p:spPr>
          <a:xfrm>
            <a:off x="790222" y="4444327"/>
            <a:ext cx="7571082" cy="1311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sz="2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5" name="Google Shape;175;p23"/>
          <p:cNvSpPr txBox="1"/>
          <p:nvPr>
            <p:ph idx="15" type="body"/>
          </p:nvPr>
        </p:nvSpPr>
        <p:spPr>
          <a:xfrm>
            <a:off x="790222" y="5870446"/>
            <a:ext cx="7942034" cy="41370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76" name="Google Shape;176;p23"/>
          <p:cNvPicPr preferRelativeResize="0"/>
          <p:nvPr/>
        </p:nvPicPr>
        <p:blipFill rotWithShape="1">
          <a:blip r:embed="rId2">
            <a:alphaModFix/>
          </a:blip>
          <a:srcRect b="0" l="0" r="0" t="0"/>
          <a:stretch/>
        </p:blipFill>
        <p:spPr>
          <a:xfrm>
            <a:off x="9396238" y="6089840"/>
            <a:ext cx="1772656" cy="449073"/>
          </a:xfrm>
          <a:prstGeom prst="rect">
            <a:avLst/>
          </a:prstGeom>
          <a:noFill/>
          <a:ln>
            <a:noFill/>
          </a:ln>
        </p:spPr>
      </p:pic>
      <p:sp>
        <p:nvSpPr>
          <p:cNvPr id="177" name="Google Shape;177;p23"/>
          <p:cNvSpPr txBox="1"/>
          <p:nvPr>
            <p:ph idx="11" type="ftr"/>
          </p:nvPr>
        </p:nvSpPr>
        <p:spPr>
          <a:xfrm>
            <a:off x="419100" y="6356351"/>
            <a:ext cx="3735457"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78" name="Google Shape;178;p23"/>
          <p:cNvSpPr txBox="1"/>
          <p:nvPr>
            <p:ph idx="12" type="sldNum"/>
          </p:nvPr>
        </p:nvSpPr>
        <p:spPr>
          <a:xfrm>
            <a:off x="9029700"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a:solidFill>
                  <a:schemeClr val="lt1"/>
                </a:solidFill>
                <a:latin typeface="Arial"/>
                <a:ea typeface="Arial"/>
                <a:cs typeface="Arial"/>
                <a:sym typeface="Arial"/>
              </a:defRPr>
            </a:lvl1pPr>
            <a:lvl2pPr indent="0" lvl="1" marL="0" algn="r">
              <a:spcBef>
                <a:spcPts val="0"/>
              </a:spcBef>
              <a:buNone/>
              <a:defRPr b="0" i="0" sz="900">
                <a:solidFill>
                  <a:schemeClr val="lt1"/>
                </a:solidFill>
                <a:latin typeface="Arial"/>
                <a:ea typeface="Arial"/>
                <a:cs typeface="Arial"/>
                <a:sym typeface="Arial"/>
              </a:defRPr>
            </a:lvl2pPr>
            <a:lvl3pPr indent="0" lvl="2" marL="0" algn="r">
              <a:spcBef>
                <a:spcPts val="0"/>
              </a:spcBef>
              <a:buNone/>
              <a:defRPr b="0" i="0" sz="900">
                <a:solidFill>
                  <a:schemeClr val="lt1"/>
                </a:solidFill>
                <a:latin typeface="Arial"/>
                <a:ea typeface="Arial"/>
                <a:cs typeface="Arial"/>
                <a:sym typeface="Arial"/>
              </a:defRPr>
            </a:lvl3pPr>
            <a:lvl4pPr indent="0" lvl="3" marL="0" algn="r">
              <a:spcBef>
                <a:spcPts val="0"/>
              </a:spcBef>
              <a:buNone/>
              <a:defRPr b="0" i="0" sz="900">
                <a:solidFill>
                  <a:schemeClr val="lt1"/>
                </a:solidFill>
                <a:latin typeface="Arial"/>
                <a:ea typeface="Arial"/>
                <a:cs typeface="Arial"/>
                <a:sym typeface="Arial"/>
              </a:defRPr>
            </a:lvl4pPr>
            <a:lvl5pPr indent="0" lvl="4" marL="0" algn="r">
              <a:spcBef>
                <a:spcPts val="0"/>
              </a:spcBef>
              <a:buNone/>
              <a:defRPr b="0" i="0" sz="900">
                <a:solidFill>
                  <a:schemeClr val="lt1"/>
                </a:solidFill>
                <a:latin typeface="Arial"/>
                <a:ea typeface="Arial"/>
                <a:cs typeface="Arial"/>
                <a:sym typeface="Arial"/>
              </a:defRPr>
            </a:lvl5pPr>
            <a:lvl6pPr indent="0" lvl="5" marL="0" algn="r">
              <a:spcBef>
                <a:spcPts val="0"/>
              </a:spcBef>
              <a:buNone/>
              <a:defRPr b="0" i="0" sz="900">
                <a:solidFill>
                  <a:schemeClr val="lt1"/>
                </a:solidFill>
                <a:latin typeface="Arial"/>
                <a:ea typeface="Arial"/>
                <a:cs typeface="Arial"/>
                <a:sym typeface="Arial"/>
              </a:defRPr>
            </a:lvl6pPr>
            <a:lvl7pPr indent="0" lvl="6" marL="0" algn="r">
              <a:spcBef>
                <a:spcPts val="0"/>
              </a:spcBef>
              <a:buNone/>
              <a:defRPr b="0" i="0" sz="900">
                <a:solidFill>
                  <a:schemeClr val="lt1"/>
                </a:solidFill>
                <a:latin typeface="Arial"/>
                <a:ea typeface="Arial"/>
                <a:cs typeface="Arial"/>
                <a:sym typeface="Arial"/>
              </a:defRPr>
            </a:lvl7pPr>
            <a:lvl8pPr indent="0" lvl="7" marL="0" algn="r">
              <a:spcBef>
                <a:spcPts val="0"/>
              </a:spcBef>
              <a:buNone/>
              <a:defRPr b="0" i="0" sz="900">
                <a:solidFill>
                  <a:schemeClr val="lt1"/>
                </a:solidFill>
                <a:latin typeface="Arial"/>
                <a:ea typeface="Arial"/>
                <a:cs typeface="Arial"/>
                <a:sym typeface="Arial"/>
              </a:defRPr>
            </a:lvl8pPr>
            <a:lvl9pPr indent="0" lvl="8" marL="0" algn="r">
              <a:spcBef>
                <a:spcPts val="0"/>
              </a:spcBef>
              <a:buNone/>
              <a:defRPr b="0" i="0" sz="9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ll Quote">
  <p:cSld name="Pull Quote">
    <p:bg>
      <p:bgPr>
        <a:solidFill>
          <a:srgbClr val="222E3C"/>
        </a:solidFill>
      </p:bgPr>
    </p:bg>
    <p:spTree>
      <p:nvGrpSpPr>
        <p:cNvPr id="179" name="Shape 179"/>
        <p:cNvGrpSpPr/>
        <p:nvPr/>
      </p:nvGrpSpPr>
      <p:grpSpPr>
        <a:xfrm>
          <a:off x="0" y="0"/>
          <a:ext cx="0" cy="0"/>
          <a:chOff x="0" y="0"/>
          <a:chExt cx="0" cy="0"/>
        </a:xfrm>
      </p:grpSpPr>
      <p:sp>
        <p:nvSpPr>
          <p:cNvPr id="180" name="Google Shape;180;p24"/>
          <p:cNvSpPr txBox="1"/>
          <p:nvPr>
            <p:ph type="title"/>
          </p:nvPr>
        </p:nvSpPr>
        <p:spPr>
          <a:xfrm>
            <a:off x="419100" y="1361287"/>
            <a:ext cx="11353800" cy="34163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1" name="Google Shape;181;p24"/>
          <p:cNvSpPr txBox="1"/>
          <p:nvPr>
            <p:ph idx="1" type="body"/>
          </p:nvPr>
        </p:nvSpPr>
        <p:spPr>
          <a:xfrm>
            <a:off x="419100" y="5024594"/>
            <a:ext cx="8059738" cy="4884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6C2B4"/>
              </a:buClr>
              <a:buSzPts val="2000"/>
              <a:buNone/>
              <a:defRPr b="0" sz="2000">
                <a:solidFill>
                  <a:srgbClr val="36C2B4"/>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2" name="Google Shape;182;p24"/>
          <p:cNvSpPr/>
          <p:nvPr/>
        </p:nvSpPr>
        <p:spPr>
          <a:xfrm>
            <a:off x="0" y="1444414"/>
            <a:ext cx="320634" cy="633768"/>
          </a:xfrm>
          <a:prstGeom prst="rect">
            <a:avLst/>
          </a:prstGeom>
          <a:solidFill>
            <a:srgbClr val="36C2B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183" name="Google Shape;183;p24"/>
          <p:cNvPicPr preferRelativeResize="0"/>
          <p:nvPr/>
        </p:nvPicPr>
        <p:blipFill rotWithShape="1">
          <a:blip r:embed="rId2">
            <a:alphaModFix/>
          </a:blip>
          <a:srcRect b="0" l="0" r="0" t="0"/>
          <a:stretch/>
        </p:blipFill>
        <p:spPr>
          <a:xfrm>
            <a:off x="9931098" y="6089839"/>
            <a:ext cx="1772656" cy="44907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ype="obj">
  <p:cSld name="OBJECT">
    <p:spTree>
      <p:nvGrpSpPr>
        <p:cNvPr id="22"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24" name="Google Shape;24;p4"/>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5" name="Google Shape;25;p4"/>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
        <p:nvSpPr>
          <p:cNvPr id="26" name="Google Shape;26;p4"/>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 name="Google Shape;27;p4"/>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wo Column">
    <p:spTree>
      <p:nvGrpSpPr>
        <p:cNvPr id="28" name="Shape 28"/>
        <p:cNvGrpSpPr/>
        <p:nvPr/>
      </p:nvGrpSpPr>
      <p:grpSpPr>
        <a:xfrm>
          <a:off x="0" y="0"/>
          <a:ext cx="0" cy="0"/>
          <a:chOff x="0" y="0"/>
          <a:chExt cx="0" cy="0"/>
        </a:xfrm>
      </p:grpSpPr>
      <p:pic>
        <p:nvPicPr>
          <p:cNvPr id="29" name="Google Shape;29;p5"/>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30" name="Google Shape;30;p5"/>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1" name="Google Shape;31;p5"/>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
        <p:nvSpPr>
          <p:cNvPr id="32" name="Google Shape;32;p5"/>
          <p:cNvSpPr txBox="1"/>
          <p:nvPr>
            <p:ph idx="1" type="body"/>
          </p:nvPr>
        </p:nvSpPr>
        <p:spPr>
          <a:xfrm>
            <a:off x="419100" y="1528175"/>
            <a:ext cx="5504688" cy="4648788"/>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5"/>
          <p:cNvSpPr txBox="1"/>
          <p:nvPr>
            <p:ph idx="2" type="body"/>
          </p:nvPr>
        </p:nvSpPr>
        <p:spPr>
          <a:xfrm>
            <a:off x="6246312" y="1524228"/>
            <a:ext cx="5504688" cy="4648788"/>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5"/>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5" name="Shape 35"/>
        <p:cNvGrpSpPr/>
        <p:nvPr/>
      </p:nvGrpSpPr>
      <p:grpSpPr>
        <a:xfrm>
          <a:off x="0" y="0"/>
          <a:ext cx="0" cy="0"/>
          <a:chOff x="0" y="0"/>
          <a:chExt cx="0" cy="0"/>
        </a:xfrm>
      </p:grpSpPr>
      <p:pic>
        <p:nvPicPr>
          <p:cNvPr id="36" name="Google Shape;36;p6"/>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37" name="Google Shape;37;p6"/>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8" name="Google Shape;38;p6"/>
          <p:cNvPicPr preferRelativeResize="0"/>
          <p:nvPr/>
        </p:nvPicPr>
        <p:blipFill rotWithShape="1">
          <a:blip r:embed="rId3">
            <a:alphaModFix/>
          </a:blip>
          <a:srcRect b="0" l="0" r="0" t="0"/>
          <a:stretch/>
        </p:blipFill>
        <p:spPr>
          <a:xfrm>
            <a:off x="9909198" y="365126"/>
            <a:ext cx="1772656" cy="449073"/>
          </a:xfrm>
          <a:prstGeom prst="rect">
            <a:avLst/>
          </a:prstGeom>
          <a:noFill/>
          <a:ln>
            <a:noFill/>
          </a:ln>
        </p:spPr>
      </p:pic>
      <p:sp>
        <p:nvSpPr>
          <p:cNvPr id="39" name="Google Shape;39;p6"/>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40" name="Shape 40"/>
        <p:cNvGrpSpPr/>
        <p:nvPr/>
      </p:nvGrpSpPr>
      <p:grpSpPr>
        <a:xfrm>
          <a:off x="0" y="0"/>
          <a:ext cx="0" cy="0"/>
          <a:chOff x="0" y="0"/>
          <a:chExt cx="0" cy="0"/>
        </a:xfrm>
      </p:grpSpPr>
      <p:pic>
        <p:nvPicPr>
          <p:cNvPr id="41" name="Google Shape;41;p7"/>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42" name="Google Shape;42;p7"/>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43" name="Google Shape;43;p7"/>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
        <p:nvSpPr>
          <p:cNvPr id="44" name="Google Shape;44;p7"/>
          <p:cNvSpPr txBox="1"/>
          <p:nvPr>
            <p:ph idx="1" type="body"/>
          </p:nvPr>
        </p:nvSpPr>
        <p:spPr>
          <a:xfrm>
            <a:off x="419101" y="1524000"/>
            <a:ext cx="5504688" cy="51793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3200"/>
              <a:buNone/>
              <a:defRPr b="0" sz="32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7"/>
          <p:cNvSpPr txBox="1"/>
          <p:nvPr>
            <p:ph idx="2" type="body"/>
          </p:nvPr>
        </p:nvSpPr>
        <p:spPr>
          <a:xfrm>
            <a:off x="419100" y="2041932"/>
            <a:ext cx="5504688" cy="4131084"/>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7"/>
          <p:cNvSpPr txBox="1"/>
          <p:nvPr>
            <p:ph idx="3" type="body"/>
          </p:nvPr>
        </p:nvSpPr>
        <p:spPr>
          <a:xfrm>
            <a:off x="6249886" y="1524000"/>
            <a:ext cx="5504688" cy="51793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3200"/>
              <a:buNone/>
              <a:defRPr b="0" sz="32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7"/>
          <p:cNvSpPr txBox="1"/>
          <p:nvPr>
            <p:ph idx="4" type="body"/>
          </p:nvPr>
        </p:nvSpPr>
        <p:spPr>
          <a:xfrm>
            <a:off x="6249885" y="2041932"/>
            <a:ext cx="5504688" cy="4131084"/>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7"/>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 by Side">
  <p:cSld name="Side by Side">
    <p:spTree>
      <p:nvGrpSpPr>
        <p:cNvPr id="49" name="Shape 49"/>
        <p:cNvGrpSpPr/>
        <p:nvPr/>
      </p:nvGrpSpPr>
      <p:grpSpPr>
        <a:xfrm>
          <a:off x="0" y="0"/>
          <a:ext cx="0" cy="0"/>
          <a:chOff x="0" y="0"/>
          <a:chExt cx="0" cy="0"/>
        </a:xfrm>
      </p:grpSpPr>
      <p:pic>
        <p:nvPicPr>
          <p:cNvPr id="50" name="Google Shape;50;p8"/>
          <p:cNvPicPr preferRelativeResize="0"/>
          <p:nvPr/>
        </p:nvPicPr>
        <p:blipFill rotWithShape="1">
          <a:blip r:embed="rId2">
            <a:alphaModFix/>
          </a:blip>
          <a:srcRect b="0" l="0" r="0" t="0"/>
          <a:stretch/>
        </p:blipFill>
        <p:spPr>
          <a:xfrm>
            <a:off x="9909200" y="365126"/>
            <a:ext cx="1772652" cy="449072"/>
          </a:xfrm>
          <a:prstGeom prst="rect">
            <a:avLst/>
          </a:prstGeom>
          <a:noFill/>
          <a:ln>
            <a:noFill/>
          </a:ln>
        </p:spPr>
      </p:pic>
      <p:sp>
        <p:nvSpPr>
          <p:cNvPr id="51" name="Google Shape;51;p8"/>
          <p:cNvSpPr/>
          <p:nvPr/>
        </p:nvSpPr>
        <p:spPr>
          <a:xfrm>
            <a:off x="-2" y="0"/>
            <a:ext cx="5125762" cy="6875492"/>
          </a:xfrm>
          <a:prstGeom prst="rect">
            <a:avLst/>
          </a:prstGeom>
          <a:solidFill>
            <a:srgbClr val="232F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52" name="Google Shape;52;p8"/>
          <p:cNvPicPr preferRelativeResize="0"/>
          <p:nvPr/>
        </p:nvPicPr>
        <p:blipFill rotWithShape="1">
          <a:blip r:embed="rId3">
            <a:alphaModFix/>
          </a:blip>
          <a:srcRect b="0" l="0" r="0" t="0"/>
          <a:stretch/>
        </p:blipFill>
        <p:spPr>
          <a:xfrm>
            <a:off x="588712" y="3159360"/>
            <a:ext cx="4537048" cy="3716132"/>
          </a:xfrm>
          <a:prstGeom prst="rect">
            <a:avLst/>
          </a:prstGeom>
          <a:noFill/>
          <a:ln>
            <a:noFill/>
          </a:ln>
        </p:spPr>
      </p:pic>
      <p:sp>
        <p:nvSpPr>
          <p:cNvPr id="53" name="Google Shape;53;p8"/>
          <p:cNvSpPr txBox="1"/>
          <p:nvPr>
            <p:ph type="title"/>
          </p:nvPr>
        </p:nvSpPr>
        <p:spPr>
          <a:xfrm>
            <a:off x="419100" y="1178376"/>
            <a:ext cx="4268647"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0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8"/>
          <p:cNvSpPr txBox="1"/>
          <p:nvPr>
            <p:ph idx="1" type="body"/>
          </p:nvPr>
        </p:nvSpPr>
        <p:spPr>
          <a:xfrm>
            <a:off x="5714474" y="1178376"/>
            <a:ext cx="5767612" cy="4814920"/>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8"/>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900">
                <a:solidFill>
                  <a:schemeClr val="lt1"/>
                </a:solidFill>
                <a:latin typeface="Arial"/>
                <a:ea typeface="Arial"/>
                <a:cs typeface="Arial"/>
                <a:sym typeface="Arial"/>
              </a:defRPr>
            </a:lvl1pPr>
            <a:lvl2pPr indent="0" lvl="1" marL="0" algn="l">
              <a:spcBef>
                <a:spcPts val="0"/>
              </a:spcBef>
              <a:buNone/>
              <a:defRPr b="0" i="0" sz="900">
                <a:solidFill>
                  <a:schemeClr val="lt1"/>
                </a:solidFill>
                <a:latin typeface="Arial"/>
                <a:ea typeface="Arial"/>
                <a:cs typeface="Arial"/>
                <a:sym typeface="Arial"/>
              </a:defRPr>
            </a:lvl2pPr>
            <a:lvl3pPr indent="0" lvl="2" marL="0" algn="l">
              <a:spcBef>
                <a:spcPts val="0"/>
              </a:spcBef>
              <a:buNone/>
              <a:defRPr b="0" i="0" sz="900">
                <a:solidFill>
                  <a:schemeClr val="lt1"/>
                </a:solidFill>
                <a:latin typeface="Arial"/>
                <a:ea typeface="Arial"/>
                <a:cs typeface="Arial"/>
                <a:sym typeface="Arial"/>
              </a:defRPr>
            </a:lvl3pPr>
            <a:lvl4pPr indent="0" lvl="3" marL="0" algn="l">
              <a:spcBef>
                <a:spcPts val="0"/>
              </a:spcBef>
              <a:buNone/>
              <a:defRPr b="0" i="0" sz="900">
                <a:solidFill>
                  <a:schemeClr val="lt1"/>
                </a:solidFill>
                <a:latin typeface="Arial"/>
                <a:ea typeface="Arial"/>
                <a:cs typeface="Arial"/>
                <a:sym typeface="Arial"/>
              </a:defRPr>
            </a:lvl4pPr>
            <a:lvl5pPr indent="0" lvl="4" marL="0" algn="l">
              <a:spcBef>
                <a:spcPts val="0"/>
              </a:spcBef>
              <a:buNone/>
              <a:defRPr b="0" i="0" sz="900">
                <a:solidFill>
                  <a:schemeClr val="lt1"/>
                </a:solidFill>
                <a:latin typeface="Arial"/>
                <a:ea typeface="Arial"/>
                <a:cs typeface="Arial"/>
                <a:sym typeface="Arial"/>
              </a:defRPr>
            </a:lvl5pPr>
            <a:lvl6pPr indent="0" lvl="5" marL="0" algn="l">
              <a:spcBef>
                <a:spcPts val="0"/>
              </a:spcBef>
              <a:buNone/>
              <a:defRPr b="0" i="0" sz="900">
                <a:solidFill>
                  <a:schemeClr val="lt1"/>
                </a:solidFill>
                <a:latin typeface="Arial"/>
                <a:ea typeface="Arial"/>
                <a:cs typeface="Arial"/>
                <a:sym typeface="Arial"/>
              </a:defRPr>
            </a:lvl6pPr>
            <a:lvl7pPr indent="0" lvl="6" marL="0" algn="l">
              <a:spcBef>
                <a:spcPts val="0"/>
              </a:spcBef>
              <a:buNone/>
              <a:defRPr b="0" i="0" sz="900">
                <a:solidFill>
                  <a:schemeClr val="lt1"/>
                </a:solidFill>
                <a:latin typeface="Arial"/>
                <a:ea typeface="Arial"/>
                <a:cs typeface="Arial"/>
                <a:sym typeface="Arial"/>
              </a:defRPr>
            </a:lvl7pPr>
            <a:lvl8pPr indent="0" lvl="7" marL="0" algn="l">
              <a:spcBef>
                <a:spcPts val="0"/>
              </a:spcBef>
              <a:buNone/>
              <a:defRPr b="0" i="0" sz="900">
                <a:solidFill>
                  <a:schemeClr val="lt1"/>
                </a:solidFill>
                <a:latin typeface="Arial"/>
                <a:ea typeface="Arial"/>
                <a:cs typeface="Arial"/>
                <a:sym typeface="Arial"/>
              </a:defRPr>
            </a:lvl8pPr>
            <a:lvl9pPr indent="0" lvl="8" marL="0" algn="l">
              <a:spcBef>
                <a:spcPts val="0"/>
              </a:spcBef>
              <a:buNone/>
              <a:defRPr b="0" i="0" sz="9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56" name="Google Shape;56;p8"/>
          <p:cNvSpPr txBox="1"/>
          <p:nvPr/>
        </p:nvSpPr>
        <p:spPr>
          <a:xfrm>
            <a:off x="7796332" y="6423496"/>
            <a:ext cx="3685624"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898989"/>
              </a:buClr>
              <a:buSzPts val="900"/>
              <a:buFont typeface="Arial"/>
              <a:buNone/>
            </a:pPr>
            <a:r>
              <a:rPr lang="en-US" sz="900">
                <a:solidFill>
                  <a:srgbClr val="898989"/>
                </a:solidFill>
                <a:latin typeface="Arial"/>
                <a:ea typeface="Arial"/>
                <a:cs typeface="Arial"/>
                <a:sym typeface="Arial"/>
              </a:rPr>
              <a:t>© 2021, Amazon Web Services, Inc. or its affiliates. All rights reserved.</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Light">
  <p:cSld name="Title Only Light">
    <p:spTree>
      <p:nvGrpSpPr>
        <p:cNvPr id="57" name="Shape 57"/>
        <p:cNvGrpSpPr/>
        <p:nvPr/>
      </p:nvGrpSpPr>
      <p:grpSpPr>
        <a:xfrm>
          <a:off x="0" y="0"/>
          <a:ext cx="0" cy="0"/>
          <a:chOff x="0" y="0"/>
          <a:chExt cx="0" cy="0"/>
        </a:xfrm>
      </p:grpSpPr>
      <p:sp>
        <p:nvSpPr>
          <p:cNvPr id="58" name="Google Shape;58;p9"/>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000"/>
              <a:buFont typeface="Arial"/>
              <a:buNone/>
              <a:defRPr sz="4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59" name="Google Shape;59;p9"/>
          <p:cNvPicPr preferRelativeResize="0"/>
          <p:nvPr/>
        </p:nvPicPr>
        <p:blipFill rotWithShape="1">
          <a:blip r:embed="rId2">
            <a:alphaModFix/>
          </a:blip>
          <a:srcRect b="0" l="0" r="0" t="0"/>
          <a:stretch/>
        </p:blipFill>
        <p:spPr>
          <a:xfrm>
            <a:off x="9909200" y="365125"/>
            <a:ext cx="1772652" cy="449072"/>
          </a:xfrm>
          <a:prstGeom prst="rect">
            <a:avLst/>
          </a:prstGeom>
          <a:noFill/>
          <a:ln>
            <a:noFill/>
          </a:ln>
        </p:spPr>
      </p:pic>
      <p:sp>
        <p:nvSpPr>
          <p:cNvPr id="60" name="Google Shape;60;p9"/>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section Header">
  <p:cSld name="Subsection Header">
    <p:spTree>
      <p:nvGrpSpPr>
        <p:cNvPr id="61" name="Shape 61"/>
        <p:cNvGrpSpPr/>
        <p:nvPr/>
      </p:nvGrpSpPr>
      <p:grpSpPr>
        <a:xfrm>
          <a:off x="0" y="0"/>
          <a:ext cx="0" cy="0"/>
          <a:chOff x="0" y="0"/>
          <a:chExt cx="0" cy="0"/>
        </a:xfrm>
      </p:grpSpPr>
      <p:pic>
        <p:nvPicPr>
          <p:cNvPr id="62" name="Google Shape;62;p10"/>
          <p:cNvPicPr preferRelativeResize="0"/>
          <p:nvPr/>
        </p:nvPicPr>
        <p:blipFill rotWithShape="1">
          <a:blip r:embed="rId2">
            <a:alphaModFix/>
          </a:blip>
          <a:srcRect b="0" l="0" r="0" t="0"/>
          <a:stretch/>
        </p:blipFill>
        <p:spPr>
          <a:xfrm rot="10800000">
            <a:off x="-1" y="-2"/>
            <a:ext cx="2268187" cy="2166103"/>
          </a:xfrm>
          <a:prstGeom prst="rect">
            <a:avLst/>
          </a:prstGeom>
          <a:noFill/>
          <a:ln>
            <a:noFill/>
          </a:ln>
        </p:spPr>
      </p:pic>
      <p:pic>
        <p:nvPicPr>
          <p:cNvPr id="63" name="Google Shape;63;p10"/>
          <p:cNvPicPr preferRelativeResize="0"/>
          <p:nvPr/>
        </p:nvPicPr>
        <p:blipFill rotWithShape="1">
          <a:blip r:embed="rId3">
            <a:alphaModFix/>
          </a:blip>
          <a:srcRect b="0" l="0" r="0" t="0"/>
          <a:stretch/>
        </p:blipFill>
        <p:spPr>
          <a:xfrm>
            <a:off x="9909200" y="365126"/>
            <a:ext cx="1772652" cy="449072"/>
          </a:xfrm>
          <a:prstGeom prst="rect">
            <a:avLst/>
          </a:prstGeom>
          <a:noFill/>
          <a:ln>
            <a:noFill/>
          </a:ln>
        </p:spPr>
      </p:pic>
      <p:sp>
        <p:nvSpPr>
          <p:cNvPr id="64" name="Google Shape;64;p10"/>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6000"/>
              <a:buFont typeface="Arial"/>
              <a:buNone/>
              <a:defRPr sz="6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10"/>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9100" y="365125"/>
            <a:ext cx="113538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19100" y="1825625"/>
            <a:ext cx="113538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1"/>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Arial"/>
                <a:ea typeface="Arial"/>
                <a:cs typeface="Arial"/>
                <a:sym typeface="Arial"/>
              </a:defRPr>
            </a:lvl1pPr>
            <a:lvl2pPr indent="0" lvl="1" marL="0" marR="0" rtl="0" algn="r">
              <a:spcBef>
                <a:spcPts val="0"/>
              </a:spcBef>
              <a:buNone/>
              <a:defRPr b="0" i="0" sz="900" u="none" cap="none" strike="noStrike">
                <a:solidFill>
                  <a:srgbClr val="888888"/>
                </a:solidFill>
                <a:latin typeface="Arial"/>
                <a:ea typeface="Arial"/>
                <a:cs typeface="Arial"/>
                <a:sym typeface="Arial"/>
              </a:defRPr>
            </a:lvl2pPr>
            <a:lvl3pPr indent="0" lvl="2" marL="0" marR="0" rtl="0" algn="r">
              <a:spcBef>
                <a:spcPts val="0"/>
              </a:spcBef>
              <a:buNone/>
              <a:defRPr b="0" i="0" sz="900" u="none" cap="none" strike="noStrike">
                <a:solidFill>
                  <a:srgbClr val="888888"/>
                </a:solidFill>
                <a:latin typeface="Arial"/>
                <a:ea typeface="Arial"/>
                <a:cs typeface="Arial"/>
                <a:sym typeface="Arial"/>
              </a:defRPr>
            </a:lvl3pPr>
            <a:lvl4pPr indent="0" lvl="3" marL="0" marR="0" rtl="0" algn="r">
              <a:spcBef>
                <a:spcPts val="0"/>
              </a:spcBef>
              <a:buNone/>
              <a:defRPr b="0" i="0" sz="900" u="none" cap="none" strike="noStrike">
                <a:solidFill>
                  <a:srgbClr val="888888"/>
                </a:solidFill>
                <a:latin typeface="Arial"/>
                <a:ea typeface="Arial"/>
                <a:cs typeface="Arial"/>
                <a:sym typeface="Arial"/>
              </a:defRPr>
            </a:lvl4pPr>
            <a:lvl5pPr indent="0" lvl="4" marL="0" marR="0" rtl="0" algn="r">
              <a:spcBef>
                <a:spcPts val="0"/>
              </a:spcBef>
              <a:buNone/>
              <a:defRPr b="0" i="0" sz="900" u="none" cap="none" strike="noStrike">
                <a:solidFill>
                  <a:srgbClr val="888888"/>
                </a:solidFill>
                <a:latin typeface="Arial"/>
                <a:ea typeface="Arial"/>
                <a:cs typeface="Arial"/>
                <a:sym typeface="Arial"/>
              </a:defRPr>
            </a:lvl5pPr>
            <a:lvl6pPr indent="0" lvl="5" marL="0" marR="0" rtl="0" algn="r">
              <a:spcBef>
                <a:spcPts val="0"/>
              </a:spcBef>
              <a:buNone/>
              <a:defRPr b="0" i="0" sz="900" u="none" cap="none" strike="noStrike">
                <a:solidFill>
                  <a:srgbClr val="888888"/>
                </a:solidFill>
                <a:latin typeface="Arial"/>
                <a:ea typeface="Arial"/>
                <a:cs typeface="Arial"/>
                <a:sym typeface="Arial"/>
              </a:defRPr>
            </a:lvl6pPr>
            <a:lvl7pPr indent="0" lvl="6" marL="0" marR="0" rtl="0" algn="r">
              <a:spcBef>
                <a:spcPts val="0"/>
              </a:spcBef>
              <a:buNone/>
              <a:defRPr b="0" i="0" sz="900" u="none" cap="none" strike="noStrike">
                <a:solidFill>
                  <a:srgbClr val="888888"/>
                </a:solidFill>
                <a:latin typeface="Arial"/>
                <a:ea typeface="Arial"/>
                <a:cs typeface="Arial"/>
                <a:sym typeface="Arial"/>
              </a:defRPr>
            </a:lvl7pPr>
            <a:lvl8pPr indent="0" lvl="7" marL="0" marR="0" rtl="0" algn="r">
              <a:spcBef>
                <a:spcPts val="0"/>
              </a:spcBef>
              <a:buNone/>
              <a:defRPr b="0" i="0" sz="900" u="none" cap="none" strike="noStrike">
                <a:solidFill>
                  <a:srgbClr val="888888"/>
                </a:solidFill>
                <a:latin typeface="Arial"/>
                <a:ea typeface="Arial"/>
                <a:cs typeface="Arial"/>
                <a:sym typeface="Arial"/>
              </a:defRPr>
            </a:lvl8pPr>
            <a:lvl9pPr indent="0" lvl="8" marL="0" marR="0" rt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 name="Google Shape;9;p1"/>
          <p:cNvSpPr txBox="1"/>
          <p:nvPr/>
        </p:nvSpPr>
        <p:spPr>
          <a:xfrm>
            <a:off x="419100" y="6423496"/>
            <a:ext cx="3685624"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898989"/>
              </a:buClr>
              <a:buSzPts val="900"/>
              <a:buFont typeface="Arial"/>
              <a:buNone/>
            </a:pPr>
            <a:r>
              <a:rPr b="0" i="0" lang="en-US" sz="900" u="none" cap="none" strike="noStrike">
                <a:solidFill>
                  <a:srgbClr val="898989"/>
                </a:solidFill>
                <a:latin typeface="Arial"/>
                <a:ea typeface="Arial"/>
                <a:cs typeface="Arial"/>
                <a:sym typeface="Arial"/>
              </a:rPr>
              <a:t>© 2021, Amazon Web Services, Inc. or its affiliates. All rights reserved.</a:t>
            </a: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guide id="3" pos="264">
          <p15:clr>
            <a:srgbClr val="F26B43"/>
          </p15:clr>
        </p15:guide>
        <p15:guide id="4" pos="741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hyperlink" Target="http://doc-example-bucket.s3.eu-west-1.amazonaws.com/cat.jp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6.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31.png"/><Relationship Id="rId4" Type="http://schemas.openxmlformats.org/officeDocument/2006/relationships/image" Target="../media/image28.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3.png"/><Relationship Id="rId4" Type="http://schemas.openxmlformats.org/officeDocument/2006/relationships/image" Target="../media/image28.png"/><Relationship Id="rId5"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7.png"/><Relationship Id="rId4" Type="http://schemas.openxmlformats.org/officeDocument/2006/relationships/image" Target="../media/image43.png"/><Relationship Id="rId5" Type="http://schemas.openxmlformats.org/officeDocument/2006/relationships/image" Target="../media/image40.png"/><Relationship Id="rId6"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1.pn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2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49.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80.jp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8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8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20" Type="http://schemas.openxmlformats.org/officeDocument/2006/relationships/image" Target="../media/image69.png"/><Relationship Id="rId22" Type="http://schemas.openxmlformats.org/officeDocument/2006/relationships/image" Target="../media/image70.png"/><Relationship Id="rId21" Type="http://schemas.openxmlformats.org/officeDocument/2006/relationships/image" Target="../media/image75.png"/><Relationship Id="rId24" Type="http://schemas.openxmlformats.org/officeDocument/2006/relationships/image" Target="../media/image74.png"/><Relationship Id="rId23" Type="http://schemas.openxmlformats.org/officeDocument/2006/relationships/image" Target="../media/image77.png"/><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62.png"/><Relationship Id="rId4" Type="http://schemas.openxmlformats.org/officeDocument/2006/relationships/image" Target="../media/image59.png"/><Relationship Id="rId9" Type="http://schemas.openxmlformats.org/officeDocument/2006/relationships/image" Target="../media/image52.png"/><Relationship Id="rId26" Type="http://schemas.openxmlformats.org/officeDocument/2006/relationships/image" Target="../media/image41.png"/><Relationship Id="rId25" Type="http://schemas.openxmlformats.org/officeDocument/2006/relationships/image" Target="../media/image72.png"/><Relationship Id="rId27" Type="http://schemas.openxmlformats.org/officeDocument/2006/relationships/image" Target="../media/image73.png"/><Relationship Id="rId5" Type="http://schemas.openxmlformats.org/officeDocument/2006/relationships/image" Target="../media/image53.png"/><Relationship Id="rId6" Type="http://schemas.openxmlformats.org/officeDocument/2006/relationships/image" Target="../media/image51.png"/><Relationship Id="rId7" Type="http://schemas.openxmlformats.org/officeDocument/2006/relationships/image" Target="../media/image65.png"/><Relationship Id="rId8" Type="http://schemas.openxmlformats.org/officeDocument/2006/relationships/image" Target="../media/image56.png"/><Relationship Id="rId11" Type="http://schemas.openxmlformats.org/officeDocument/2006/relationships/image" Target="../media/image55.png"/><Relationship Id="rId10" Type="http://schemas.openxmlformats.org/officeDocument/2006/relationships/image" Target="../media/image54.png"/><Relationship Id="rId13" Type="http://schemas.openxmlformats.org/officeDocument/2006/relationships/image" Target="../media/image57.png"/><Relationship Id="rId12" Type="http://schemas.openxmlformats.org/officeDocument/2006/relationships/image" Target="../media/image60.png"/><Relationship Id="rId15" Type="http://schemas.openxmlformats.org/officeDocument/2006/relationships/image" Target="../media/image64.png"/><Relationship Id="rId14" Type="http://schemas.openxmlformats.org/officeDocument/2006/relationships/image" Target="../media/image50.png"/><Relationship Id="rId17" Type="http://schemas.openxmlformats.org/officeDocument/2006/relationships/image" Target="../media/image68.png"/><Relationship Id="rId16" Type="http://schemas.openxmlformats.org/officeDocument/2006/relationships/image" Target="../media/image63.png"/><Relationship Id="rId19" Type="http://schemas.openxmlformats.org/officeDocument/2006/relationships/image" Target="../media/image67.png"/><Relationship Id="rId18" Type="http://schemas.openxmlformats.org/officeDocument/2006/relationships/image" Target="../media/image7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37.png"/><Relationship Id="rId4" Type="http://schemas.openxmlformats.org/officeDocument/2006/relationships/image" Target="../media/image40.png"/><Relationship Id="rId5" Type="http://schemas.openxmlformats.org/officeDocument/2006/relationships/image" Target="../media/image21.png"/><Relationship Id="rId6" Type="http://schemas.openxmlformats.org/officeDocument/2006/relationships/image" Target="../media/image7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6.jp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image" Target="../media/image19.png"/><Relationship Id="rId6" Type="http://schemas.openxmlformats.org/officeDocument/2006/relationships/image" Target="../media/image18.png"/><Relationship Id="rId7"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5"/>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000"/>
              <a:buNone/>
            </a:pPr>
            <a:r>
              <a:rPr lang="en-US"/>
              <a:t>AWS Academy Cloud Developing</a:t>
            </a:r>
            <a:endParaRPr/>
          </a:p>
        </p:txBody>
      </p:sp>
      <p:sp>
        <p:nvSpPr>
          <p:cNvPr id="189" name="Google Shape;189;p25"/>
          <p:cNvSpPr txBox="1"/>
          <p:nvPr>
            <p:ph type="title"/>
          </p:nvPr>
        </p:nvSpPr>
        <p:spPr>
          <a:xfrm>
            <a:off x="419100" y="3191940"/>
            <a:ext cx="11353800" cy="47411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6000"/>
              <a:buFont typeface="Arial"/>
              <a:buNone/>
            </a:pPr>
            <a:r>
              <a:rPr lang="en-US"/>
              <a:t>Module 3: Developing Storage Solutions</a:t>
            </a:r>
            <a:endParaRPr/>
          </a:p>
        </p:txBody>
      </p:sp>
      <p:sp>
        <p:nvSpPr>
          <p:cNvPr id="190" name="Google Shape;190;p25"/>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FFFFFF"/>
                </a:solidFill>
              </a:rPr>
              <a:t>© 2021, Amazon Web Services, Inc. or its affiliates. All rights reserved</a:t>
            </a:r>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4"/>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Amazon </a:t>
            </a:r>
            <a:r>
              <a:rPr lang="en-US">
                <a:solidFill>
                  <a:srgbClr val="FFFFFF"/>
                </a:solidFill>
              </a:rPr>
              <a:t>S3 </a:t>
            </a:r>
            <a:r>
              <a:rPr lang="en-US"/>
              <a:t>components</a:t>
            </a:r>
            <a:endParaRPr>
              <a:solidFill>
                <a:srgbClr val="FFFFFF"/>
              </a:solidFill>
              <a:latin typeface="Arial"/>
              <a:ea typeface="Arial"/>
              <a:cs typeface="Arial"/>
              <a:sym typeface="Arial"/>
            </a:endParaRPr>
          </a:p>
        </p:txBody>
      </p:sp>
      <p:grpSp>
        <p:nvGrpSpPr>
          <p:cNvPr descr="s3 bucket icon." id="269" name="Google Shape;269;p34"/>
          <p:cNvGrpSpPr/>
          <p:nvPr/>
        </p:nvGrpSpPr>
        <p:grpSpPr>
          <a:xfrm>
            <a:off x="648465" y="1661931"/>
            <a:ext cx="1095172" cy="1376249"/>
            <a:chOff x="755272" y="1968008"/>
            <a:chExt cx="1095172" cy="1376249"/>
          </a:xfrm>
        </p:grpSpPr>
        <p:pic>
          <p:nvPicPr>
            <p:cNvPr id="270" name="Google Shape;270;p34"/>
            <p:cNvPicPr preferRelativeResize="0"/>
            <p:nvPr/>
          </p:nvPicPr>
          <p:blipFill rotWithShape="1">
            <a:blip r:embed="rId3">
              <a:alphaModFix/>
            </a:blip>
            <a:srcRect b="0" l="0" r="0" t="0"/>
            <a:stretch/>
          </p:blipFill>
          <p:spPr>
            <a:xfrm>
              <a:off x="851784" y="1968008"/>
              <a:ext cx="902148" cy="902148"/>
            </a:xfrm>
            <a:prstGeom prst="rect">
              <a:avLst/>
            </a:prstGeom>
            <a:noFill/>
            <a:ln>
              <a:noFill/>
            </a:ln>
          </p:spPr>
        </p:pic>
        <p:sp>
          <p:nvSpPr>
            <p:cNvPr id="271" name="Google Shape;271;p34"/>
            <p:cNvSpPr txBox="1"/>
            <p:nvPr/>
          </p:nvSpPr>
          <p:spPr>
            <a:xfrm>
              <a:off x="755272" y="2882592"/>
              <a:ext cx="109517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Bucket</a:t>
              </a:r>
              <a:endParaRPr/>
            </a:p>
          </p:txBody>
        </p:sp>
      </p:grpSp>
      <p:sp>
        <p:nvSpPr>
          <p:cNvPr id="272" name="Google Shape;272;p34"/>
          <p:cNvSpPr/>
          <p:nvPr/>
        </p:nvSpPr>
        <p:spPr>
          <a:xfrm>
            <a:off x="3211481" y="2734857"/>
            <a:ext cx="4553521" cy="1474546"/>
          </a:xfrm>
          <a:prstGeom prst="wedgeRoundRectCallout">
            <a:avLst>
              <a:gd fmla="val -14342" name="adj1"/>
              <a:gd fmla="val -22361" name="adj2"/>
              <a:gd fmla="val 16667" name="adj3"/>
            </a:avLst>
          </a:prstGeom>
          <a:solidFill>
            <a:schemeClr val="dk2"/>
          </a:solid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Arial"/>
                <a:ea typeface="Arial"/>
                <a:cs typeface="Arial"/>
                <a:sym typeface="Arial"/>
              </a:rPr>
              <a:t>Each bucket is Regional and has a Region-specific endpoint in this format</a:t>
            </a:r>
            <a:endParaRPr/>
          </a:p>
        </p:txBody>
      </p:sp>
      <p:sp>
        <p:nvSpPr>
          <p:cNvPr id="273" name="Google Shape;273;p34"/>
          <p:cNvSpPr txBox="1"/>
          <p:nvPr/>
        </p:nvSpPr>
        <p:spPr>
          <a:xfrm>
            <a:off x="2092553" y="1955222"/>
            <a:ext cx="826059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https://s3-&lt;</a:t>
            </a:r>
            <a:r>
              <a:rPr i="1" lang="en-US" sz="2400">
                <a:solidFill>
                  <a:schemeClr val="accent5"/>
                </a:solidFill>
                <a:latin typeface="Arial"/>
                <a:ea typeface="Arial"/>
                <a:cs typeface="Arial"/>
                <a:sym typeface="Arial"/>
              </a:rPr>
              <a:t>aws-region</a:t>
            </a:r>
            <a:r>
              <a:rPr lang="en-US" sz="2400">
                <a:solidFill>
                  <a:schemeClr val="dk1"/>
                </a:solidFill>
                <a:latin typeface="Arial"/>
                <a:ea typeface="Arial"/>
                <a:cs typeface="Arial"/>
                <a:sym typeface="Arial"/>
              </a:rPr>
              <a:t>&gt;.amazonaws.com/&lt;</a:t>
            </a:r>
            <a:r>
              <a:rPr i="1" lang="en-US" sz="2400">
                <a:solidFill>
                  <a:schemeClr val="accent5"/>
                </a:solidFill>
                <a:latin typeface="Arial"/>
                <a:ea typeface="Arial"/>
                <a:cs typeface="Arial"/>
                <a:sym typeface="Arial"/>
              </a:rPr>
              <a:t>bucket-name</a:t>
            </a:r>
            <a:r>
              <a:rPr lang="en-US" sz="2400">
                <a:solidFill>
                  <a:schemeClr val="dk1"/>
                </a:solidFill>
                <a:latin typeface="Arial"/>
                <a:ea typeface="Arial"/>
                <a:cs typeface="Arial"/>
                <a:sym typeface="Arial"/>
              </a:rPr>
              <a:t>&gt;/</a:t>
            </a:r>
            <a:endParaRPr/>
          </a:p>
        </p:txBody>
      </p:sp>
      <p:sp>
        <p:nvSpPr>
          <p:cNvPr id="274" name="Google Shape;274;p34"/>
          <p:cNvSpPr/>
          <p:nvPr/>
        </p:nvSpPr>
        <p:spPr>
          <a:xfrm rot="5400000">
            <a:off x="5286108" y="231031"/>
            <a:ext cx="351280" cy="4500534"/>
          </a:xfrm>
          <a:prstGeom prst="rightBrace">
            <a:avLst>
              <a:gd fmla="val 8333" name="adj1"/>
              <a:gd fmla="val 49036" name="adj2"/>
            </a:avLst>
          </a:prstGeom>
          <a:noFill/>
          <a:ln cap="flat" cmpd="sng" w="9525">
            <a:solidFill>
              <a:srgbClr val="28918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nvGrpSpPr>
          <p:cNvPr descr="media object icon." id="275" name="Google Shape;275;p34"/>
          <p:cNvGrpSpPr/>
          <p:nvPr/>
        </p:nvGrpSpPr>
        <p:grpSpPr>
          <a:xfrm>
            <a:off x="648465" y="4729092"/>
            <a:ext cx="1075936" cy="1197903"/>
            <a:chOff x="755272" y="3608274"/>
            <a:chExt cx="1075936" cy="1197903"/>
          </a:xfrm>
        </p:grpSpPr>
        <p:pic>
          <p:nvPicPr>
            <p:cNvPr id="276" name="Google Shape;276;p34"/>
            <p:cNvPicPr preferRelativeResize="0"/>
            <p:nvPr/>
          </p:nvPicPr>
          <p:blipFill rotWithShape="1">
            <a:blip r:embed="rId4">
              <a:alphaModFix/>
            </a:blip>
            <a:srcRect b="0" l="0" r="0" t="0"/>
            <a:stretch/>
          </p:blipFill>
          <p:spPr>
            <a:xfrm>
              <a:off x="927480" y="3608274"/>
              <a:ext cx="731520" cy="731520"/>
            </a:xfrm>
            <a:prstGeom prst="rect">
              <a:avLst/>
            </a:prstGeom>
            <a:noFill/>
            <a:ln>
              <a:noFill/>
            </a:ln>
          </p:spPr>
        </p:pic>
        <p:sp>
          <p:nvSpPr>
            <p:cNvPr id="277" name="Google Shape;277;p34"/>
            <p:cNvSpPr txBox="1"/>
            <p:nvPr/>
          </p:nvSpPr>
          <p:spPr>
            <a:xfrm>
              <a:off x="755272" y="4344512"/>
              <a:ext cx="107593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Object</a:t>
              </a:r>
              <a:endParaRPr/>
            </a:p>
          </p:txBody>
        </p:sp>
      </p:grpSp>
      <p:sp>
        <p:nvSpPr>
          <p:cNvPr id="278" name="Google Shape;278;p34"/>
          <p:cNvSpPr txBox="1"/>
          <p:nvPr/>
        </p:nvSpPr>
        <p:spPr>
          <a:xfrm>
            <a:off x="2016353" y="4864019"/>
            <a:ext cx="990687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https://s3-&lt;</a:t>
            </a:r>
            <a:r>
              <a:rPr i="1" lang="en-US" sz="2400">
                <a:solidFill>
                  <a:schemeClr val="dk1"/>
                </a:solidFill>
                <a:latin typeface="Arial"/>
                <a:ea typeface="Arial"/>
                <a:cs typeface="Arial"/>
                <a:sym typeface="Arial"/>
              </a:rPr>
              <a:t>aws-region</a:t>
            </a:r>
            <a:r>
              <a:rPr lang="en-US" sz="2400">
                <a:solidFill>
                  <a:schemeClr val="dk1"/>
                </a:solidFill>
                <a:latin typeface="Arial"/>
                <a:ea typeface="Arial"/>
                <a:cs typeface="Arial"/>
                <a:sym typeface="Arial"/>
              </a:rPr>
              <a:t>&gt;.amazonaws.com/&lt;</a:t>
            </a:r>
            <a:r>
              <a:rPr i="1" lang="en-US" sz="2400">
                <a:solidFill>
                  <a:schemeClr val="dk1"/>
                </a:solidFill>
                <a:latin typeface="Arial"/>
                <a:ea typeface="Arial"/>
                <a:cs typeface="Arial"/>
                <a:sym typeface="Arial"/>
              </a:rPr>
              <a:t>bucket-name</a:t>
            </a:r>
            <a:r>
              <a:rPr lang="en-US" sz="2400">
                <a:solidFill>
                  <a:schemeClr val="dk1"/>
                </a:solidFill>
                <a:latin typeface="Arial"/>
                <a:ea typeface="Arial"/>
                <a:cs typeface="Arial"/>
                <a:sym typeface="Arial"/>
              </a:rPr>
              <a:t>&gt;/&lt;</a:t>
            </a:r>
            <a:r>
              <a:rPr i="1" lang="en-US" sz="2400">
                <a:solidFill>
                  <a:schemeClr val="accent5"/>
                </a:solidFill>
                <a:latin typeface="Arial"/>
                <a:ea typeface="Arial"/>
                <a:cs typeface="Arial"/>
                <a:sym typeface="Arial"/>
              </a:rPr>
              <a:t>object-key</a:t>
            </a:r>
            <a:r>
              <a:rPr lang="en-US" sz="2400">
                <a:solidFill>
                  <a:schemeClr val="dk1"/>
                </a:solidFill>
                <a:latin typeface="Arial"/>
                <a:ea typeface="Arial"/>
                <a:cs typeface="Arial"/>
                <a:sym typeface="Arial"/>
              </a:rPr>
              <a:t>&gt;</a:t>
            </a:r>
            <a:endParaRPr/>
          </a:p>
        </p:txBody>
      </p:sp>
      <p:sp>
        <p:nvSpPr>
          <p:cNvPr id="279" name="Google Shape;279;p34"/>
          <p:cNvSpPr/>
          <p:nvPr/>
        </p:nvSpPr>
        <p:spPr>
          <a:xfrm rot="5400000">
            <a:off x="10556801" y="4545584"/>
            <a:ext cx="351280" cy="1535928"/>
          </a:xfrm>
          <a:prstGeom prst="rightBrace">
            <a:avLst>
              <a:gd fmla="val 8333" name="adj1"/>
              <a:gd fmla="val 56556" name="adj2"/>
            </a:avLst>
          </a:prstGeom>
          <a:noFill/>
          <a:ln cap="flat" cmpd="sng" w="9525">
            <a:solidFill>
              <a:srgbClr val="28918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80" name="Google Shape;280;p34"/>
          <p:cNvSpPr/>
          <p:nvPr/>
        </p:nvSpPr>
        <p:spPr>
          <a:xfrm>
            <a:off x="9359660" y="5542250"/>
            <a:ext cx="2563572" cy="769489"/>
          </a:xfrm>
          <a:prstGeom prst="wedgeRoundRectCallout">
            <a:avLst>
              <a:gd fmla="val -14342" name="adj1"/>
              <a:gd fmla="val -22361" name="adj2"/>
              <a:gd fmla="val 16667" name="adj3"/>
            </a:avLst>
          </a:prstGeom>
          <a:solidFill>
            <a:schemeClr val="dk2"/>
          </a:solid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Object key example: preview.mp4</a:t>
            </a:r>
            <a:endParaRPr/>
          </a:p>
        </p:txBody>
      </p:sp>
      <p:sp>
        <p:nvSpPr>
          <p:cNvPr id="281" name="Google Shape;281;p34"/>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5"/>
          <p:cNvSpPr txBox="1"/>
          <p:nvPr>
            <p:ph type="title"/>
          </p:nvPr>
        </p:nvSpPr>
        <p:spPr>
          <a:xfrm>
            <a:off x="419100" y="1178376"/>
            <a:ext cx="426864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en-US">
                <a:latin typeface="Arial"/>
                <a:ea typeface="Arial"/>
                <a:cs typeface="Arial"/>
                <a:sym typeface="Arial"/>
              </a:rPr>
              <a:t>Section 2 key takeaways</a:t>
            </a:r>
            <a:endParaRPr/>
          </a:p>
        </p:txBody>
      </p:sp>
      <p:pic>
        <p:nvPicPr>
          <p:cNvPr id="287" name="Google Shape;287;p35"/>
          <p:cNvPicPr preferRelativeResize="0"/>
          <p:nvPr/>
        </p:nvPicPr>
        <p:blipFill rotWithShape="1">
          <a:blip r:embed="rId3">
            <a:alphaModFix/>
          </a:blip>
          <a:srcRect b="0" l="0" r="0" t="0"/>
          <a:stretch/>
        </p:blipFill>
        <p:spPr>
          <a:xfrm>
            <a:off x="597222" y="2835670"/>
            <a:ext cx="3931314" cy="3104201"/>
          </a:xfrm>
          <a:prstGeom prst="rect">
            <a:avLst/>
          </a:prstGeom>
          <a:noFill/>
          <a:ln>
            <a:noFill/>
          </a:ln>
        </p:spPr>
      </p:pic>
      <p:sp>
        <p:nvSpPr>
          <p:cNvPr id="288" name="Google Shape;288;p35"/>
          <p:cNvSpPr txBox="1"/>
          <p:nvPr>
            <p:ph idx="1" type="body"/>
          </p:nvPr>
        </p:nvSpPr>
        <p:spPr>
          <a:xfrm>
            <a:off x="5714474" y="1178376"/>
            <a:ext cx="5767612" cy="481492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latin typeface="Arial"/>
                <a:ea typeface="Arial"/>
                <a:cs typeface="Arial"/>
                <a:sym typeface="Arial"/>
              </a:rPr>
              <a:t>Amazon S3 is an </a:t>
            </a:r>
            <a:r>
              <a:rPr lang="en-US">
                <a:solidFill>
                  <a:schemeClr val="accent5"/>
                </a:solidFill>
                <a:latin typeface="Arial"/>
                <a:ea typeface="Arial"/>
                <a:cs typeface="Arial"/>
                <a:sym typeface="Arial"/>
              </a:rPr>
              <a:t>object storage </a:t>
            </a:r>
            <a:r>
              <a:rPr lang="en-US">
                <a:latin typeface="Arial"/>
                <a:ea typeface="Arial"/>
                <a:cs typeface="Arial"/>
                <a:sym typeface="Arial"/>
              </a:rPr>
              <a:t>service.</a:t>
            </a:r>
            <a:endParaRPr/>
          </a:p>
          <a:p>
            <a:pPr indent="-228600" lvl="0" marL="228600" rtl="0" algn="l">
              <a:lnSpc>
                <a:spcPct val="90000"/>
              </a:lnSpc>
              <a:spcBef>
                <a:spcPts val="1000"/>
              </a:spcBef>
              <a:spcAft>
                <a:spcPts val="0"/>
              </a:spcAft>
              <a:buClr>
                <a:schemeClr val="dk1"/>
              </a:buClr>
              <a:buSzPts val="2800"/>
              <a:buChar char="•"/>
            </a:pPr>
            <a:r>
              <a:rPr lang="en-US">
                <a:latin typeface="Arial"/>
                <a:ea typeface="Arial"/>
                <a:cs typeface="Arial"/>
                <a:sym typeface="Arial"/>
              </a:rPr>
              <a:t>Some uses for Amazon S3 include </a:t>
            </a:r>
            <a:r>
              <a:rPr lang="en-US">
                <a:solidFill>
                  <a:schemeClr val="accent5"/>
                </a:solidFill>
                <a:latin typeface="Arial"/>
                <a:ea typeface="Arial"/>
                <a:cs typeface="Arial"/>
                <a:sym typeface="Arial"/>
              </a:rPr>
              <a:t>content storage, backups, data lakes, DR, and static websites</a:t>
            </a:r>
            <a:r>
              <a:rPr lang="en-US">
                <a:latin typeface="Arial"/>
                <a:ea typeface="Arial"/>
                <a:cs typeface="Arial"/>
                <a:sym typeface="Arial"/>
              </a:rPr>
              <a:t>.</a:t>
            </a:r>
            <a:endParaRPr/>
          </a:p>
          <a:p>
            <a:pPr indent="-228600" lvl="0" marL="228600" rtl="0" algn="l">
              <a:lnSpc>
                <a:spcPct val="90000"/>
              </a:lnSpc>
              <a:spcBef>
                <a:spcPts val="1000"/>
              </a:spcBef>
              <a:spcAft>
                <a:spcPts val="0"/>
              </a:spcAft>
              <a:buClr>
                <a:schemeClr val="dk1"/>
              </a:buClr>
              <a:buSzPts val="2800"/>
              <a:buChar char="•"/>
            </a:pPr>
            <a:r>
              <a:rPr lang="en-US">
                <a:latin typeface="Arial"/>
                <a:ea typeface="Arial"/>
                <a:cs typeface="Arial"/>
                <a:sym typeface="Arial"/>
              </a:rPr>
              <a:t>Objects in an S3 bucket can be referred to by their </a:t>
            </a:r>
            <a:r>
              <a:rPr lang="en-US">
                <a:solidFill>
                  <a:schemeClr val="accent5"/>
                </a:solidFill>
                <a:latin typeface="Arial"/>
                <a:ea typeface="Arial"/>
                <a:cs typeface="Arial"/>
                <a:sym typeface="Arial"/>
              </a:rPr>
              <a:t>URL</a:t>
            </a:r>
            <a:r>
              <a:rPr lang="en-US">
                <a:latin typeface="Arial"/>
                <a:ea typeface="Arial"/>
                <a:cs typeface="Arial"/>
                <a:sym typeface="Arial"/>
              </a:rPr>
              <a:t>.</a:t>
            </a:r>
            <a:endParaRPr/>
          </a:p>
          <a:p>
            <a:pPr indent="-228600" lvl="0" marL="228600" rtl="0" algn="l">
              <a:lnSpc>
                <a:spcPct val="90000"/>
              </a:lnSpc>
              <a:spcBef>
                <a:spcPts val="1000"/>
              </a:spcBef>
              <a:spcAft>
                <a:spcPts val="0"/>
              </a:spcAft>
              <a:buClr>
                <a:schemeClr val="dk1"/>
              </a:buClr>
              <a:buSzPts val="2800"/>
              <a:buChar char="•"/>
            </a:pPr>
            <a:r>
              <a:rPr lang="en-US">
                <a:latin typeface="Arial"/>
                <a:ea typeface="Arial"/>
                <a:cs typeface="Arial"/>
                <a:sym typeface="Arial"/>
              </a:rPr>
              <a:t>The </a:t>
            </a:r>
            <a:r>
              <a:rPr lang="en-US">
                <a:solidFill>
                  <a:schemeClr val="accent5"/>
                </a:solidFill>
                <a:latin typeface="Arial"/>
                <a:ea typeface="Arial"/>
                <a:cs typeface="Arial"/>
                <a:sym typeface="Arial"/>
              </a:rPr>
              <a:t>key value </a:t>
            </a:r>
            <a:r>
              <a:rPr lang="en-US">
                <a:latin typeface="Arial"/>
                <a:ea typeface="Arial"/>
                <a:cs typeface="Arial"/>
                <a:sym typeface="Arial"/>
              </a:rPr>
              <a:t>identifies the object</a:t>
            </a:r>
            <a:r>
              <a:rPr lang="en-US">
                <a:solidFill>
                  <a:schemeClr val="accent5"/>
                </a:solidFill>
                <a:latin typeface="Arial"/>
                <a:ea typeface="Arial"/>
                <a:cs typeface="Arial"/>
                <a:sym typeface="Arial"/>
              </a:rPr>
              <a:t> </a:t>
            </a:r>
            <a:r>
              <a:rPr lang="en-US">
                <a:latin typeface="Arial"/>
                <a:ea typeface="Arial"/>
                <a:cs typeface="Arial"/>
                <a:sym typeface="Arial"/>
              </a:rPr>
              <a:t>in the bucket.</a:t>
            </a:r>
            <a:endParaRPr/>
          </a:p>
        </p:txBody>
      </p:sp>
      <p:sp>
        <p:nvSpPr>
          <p:cNvPr id="289" name="Google Shape;289;p35"/>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6"/>
          <p:cNvSpPr txBox="1"/>
          <p:nvPr>
            <p:ph type="title"/>
          </p:nvPr>
        </p:nvSpPr>
        <p:spPr>
          <a:xfrm>
            <a:off x="419100" y="3191940"/>
            <a:ext cx="11353800" cy="47411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Section 3: Creating S3 buckets</a:t>
            </a:r>
            <a:endParaRPr/>
          </a:p>
        </p:txBody>
      </p:sp>
      <p:sp>
        <p:nvSpPr>
          <p:cNvPr id="295" name="Google Shape;295;p36"/>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6C2B4"/>
              </a:buClr>
              <a:buSzPts val="2000"/>
              <a:buNone/>
            </a:pPr>
            <a:r>
              <a:rPr lang="en-US"/>
              <a:t>Module 3: Developing Storage Solutions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7"/>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FFFF"/>
              </a:buClr>
              <a:buSzPts val="4000"/>
              <a:buFont typeface="Arial"/>
              <a:buNone/>
            </a:pPr>
            <a:r>
              <a:rPr lang="en-US">
                <a:solidFill>
                  <a:srgbClr val="FFFFFF"/>
                </a:solidFill>
              </a:rPr>
              <a:t>S3 bucket names</a:t>
            </a:r>
            <a:endParaRPr>
              <a:solidFill>
                <a:srgbClr val="FFFFFF"/>
              </a:solidFill>
              <a:latin typeface="Arial"/>
              <a:ea typeface="Arial"/>
              <a:cs typeface="Arial"/>
              <a:sym typeface="Arial"/>
            </a:endParaRPr>
          </a:p>
        </p:txBody>
      </p:sp>
      <p:sp>
        <p:nvSpPr>
          <p:cNvPr id="301" name="Google Shape;301;p37"/>
          <p:cNvSpPr txBox="1"/>
          <p:nvPr>
            <p:ph idx="1" type="body"/>
          </p:nvPr>
        </p:nvSpPr>
        <p:spPr>
          <a:xfrm>
            <a:off x="419099" y="1528175"/>
            <a:ext cx="9238248" cy="464878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Bucket names must be </a:t>
            </a:r>
            <a:r>
              <a:rPr lang="en-US">
                <a:solidFill>
                  <a:schemeClr val="accent5"/>
                </a:solidFill>
                <a:latin typeface="Arial"/>
                <a:ea typeface="Arial"/>
                <a:cs typeface="Arial"/>
                <a:sym typeface="Arial"/>
              </a:rPr>
              <a:t>globally unique</a:t>
            </a:r>
            <a:r>
              <a:rPr lang="en-US">
                <a:latin typeface="Arial"/>
                <a:ea typeface="Arial"/>
                <a:cs typeface="Arial"/>
                <a:sym typeface="Arial"/>
              </a:rPr>
              <a:t>.</a:t>
            </a:r>
            <a:endParaRPr>
              <a:latin typeface="Arial"/>
              <a:ea typeface="Arial"/>
              <a:cs typeface="Arial"/>
              <a:sym typeface="Arial"/>
            </a:endParaRPr>
          </a:p>
          <a:p>
            <a:pPr indent="-228600" lvl="0" marL="228600" rtl="0" algn="l">
              <a:lnSpc>
                <a:spcPct val="90000"/>
              </a:lnSpc>
              <a:spcBef>
                <a:spcPts val="1000"/>
              </a:spcBef>
              <a:spcAft>
                <a:spcPts val="0"/>
              </a:spcAft>
              <a:buClr>
                <a:schemeClr val="dk1"/>
              </a:buClr>
              <a:buSzPts val="2800"/>
              <a:buChar char="•"/>
            </a:pPr>
            <a:r>
              <a:rPr lang="en-US"/>
              <a:t>Additional rules to follow when you choose bucket names – </a:t>
            </a:r>
            <a:endParaRPr/>
          </a:p>
          <a:p>
            <a:pPr indent="-228600" lvl="1" marL="685800" rtl="0" algn="l">
              <a:lnSpc>
                <a:spcPct val="90000"/>
              </a:lnSpc>
              <a:spcBef>
                <a:spcPts val="500"/>
              </a:spcBef>
              <a:spcAft>
                <a:spcPts val="0"/>
              </a:spcAft>
              <a:buClr>
                <a:schemeClr val="dk1"/>
              </a:buClr>
              <a:buSzPts val="2800"/>
              <a:buChar char="•"/>
            </a:pPr>
            <a:r>
              <a:rPr lang="en-US" sz="2800"/>
              <a:t>Use </a:t>
            </a:r>
            <a:r>
              <a:rPr lang="en-US" sz="2800">
                <a:solidFill>
                  <a:srgbClr val="000000"/>
                </a:solidFill>
              </a:rPr>
              <a:t>3–63</a:t>
            </a:r>
            <a:r>
              <a:rPr lang="en-US" sz="2800"/>
              <a:t> characters.</a:t>
            </a:r>
            <a:endParaRPr/>
          </a:p>
          <a:p>
            <a:pPr indent="-228600" lvl="1" marL="685800" rtl="0" algn="l">
              <a:lnSpc>
                <a:spcPct val="90000"/>
              </a:lnSpc>
              <a:spcBef>
                <a:spcPts val="500"/>
              </a:spcBef>
              <a:spcAft>
                <a:spcPts val="0"/>
              </a:spcAft>
              <a:buClr>
                <a:schemeClr val="dk1"/>
              </a:buClr>
              <a:buSzPts val="2800"/>
              <a:buChar char="•"/>
            </a:pPr>
            <a:r>
              <a:rPr lang="en-US" sz="2800"/>
              <a:t>Use only lowercase letters, numbers, and hyphens (-).</a:t>
            </a:r>
            <a:endParaRPr/>
          </a:p>
          <a:p>
            <a:pPr indent="-228600" lvl="1" marL="685800" rtl="0" algn="l">
              <a:lnSpc>
                <a:spcPct val="90000"/>
              </a:lnSpc>
              <a:spcBef>
                <a:spcPts val="500"/>
              </a:spcBef>
              <a:spcAft>
                <a:spcPts val="0"/>
              </a:spcAft>
              <a:buClr>
                <a:schemeClr val="dk1"/>
              </a:buClr>
              <a:buSzPts val="2800"/>
              <a:buChar char="•"/>
            </a:pPr>
            <a:r>
              <a:rPr lang="en-US" sz="2800"/>
              <a:t>Do not use uppercase characters or </a:t>
            </a:r>
            <a:r>
              <a:rPr lang="en-US" sz="2800">
                <a:solidFill>
                  <a:srgbClr val="000000"/>
                </a:solidFill>
              </a:rPr>
              <a:t>underscores</a:t>
            </a:r>
            <a:r>
              <a:rPr lang="en-US" sz="2800"/>
              <a:t> ( _ ).</a:t>
            </a:r>
            <a:endParaRPr/>
          </a:p>
        </p:txBody>
      </p:sp>
      <p:pic>
        <p:nvPicPr>
          <p:cNvPr id="302" name="Google Shape;302;p37"/>
          <p:cNvPicPr preferRelativeResize="0"/>
          <p:nvPr/>
        </p:nvPicPr>
        <p:blipFill rotWithShape="1">
          <a:blip r:embed="rId3">
            <a:alphaModFix/>
          </a:blip>
          <a:srcRect b="0" l="0" r="0" t="0"/>
          <a:stretch/>
        </p:blipFill>
        <p:spPr>
          <a:xfrm>
            <a:off x="9944100" y="1528175"/>
            <a:ext cx="1828800" cy="1828800"/>
          </a:xfrm>
          <a:prstGeom prst="rect">
            <a:avLst/>
          </a:prstGeom>
          <a:noFill/>
          <a:ln>
            <a:noFill/>
          </a:ln>
        </p:spPr>
      </p:pic>
      <p:sp>
        <p:nvSpPr>
          <p:cNvPr id="303" name="Google Shape;303;p37"/>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8"/>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FFFF"/>
              </a:buClr>
              <a:buSzPts val="4000"/>
              <a:buFont typeface="Arial"/>
              <a:buNone/>
            </a:pPr>
            <a:r>
              <a:rPr lang="en-US">
                <a:solidFill>
                  <a:srgbClr val="FFFFFF"/>
                </a:solidFill>
              </a:rPr>
              <a:t>Amazon S3 bucket Regions</a:t>
            </a:r>
            <a:endParaRPr>
              <a:solidFill>
                <a:srgbClr val="FFFFFF"/>
              </a:solidFill>
              <a:latin typeface="Arial"/>
              <a:ea typeface="Arial"/>
              <a:cs typeface="Arial"/>
              <a:sym typeface="Arial"/>
            </a:endParaRPr>
          </a:p>
        </p:txBody>
      </p:sp>
      <p:sp>
        <p:nvSpPr>
          <p:cNvPr id="309" name="Google Shape;309;p38"/>
          <p:cNvSpPr txBox="1"/>
          <p:nvPr/>
        </p:nvSpPr>
        <p:spPr>
          <a:xfrm>
            <a:off x="126315" y="1258567"/>
            <a:ext cx="3189015" cy="1323439"/>
          </a:xfrm>
          <a:prstGeom prst="rect">
            <a:avLst/>
          </a:prstGeom>
          <a:noFill/>
          <a:ln cap="flat" cmpd="sng" w="9525">
            <a:solidFill>
              <a:srgbClr val="7F7F7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Deciding factors:</a:t>
            </a:r>
            <a:endParaRPr/>
          </a:p>
          <a:p>
            <a:pPr indent="-223838" lvl="0" marL="223838"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Latency</a:t>
            </a:r>
            <a:endParaRPr/>
          </a:p>
          <a:p>
            <a:pPr indent="-223838" lvl="0" marL="223838"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Cost</a:t>
            </a:r>
            <a:endParaRPr/>
          </a:p>
          <a:p>
            <a:pPr indent="-223838" lvl="0" marL="223838"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Regulatory requirements</a:t>
            </a:r>
            <a:endParaRPr/>
          </a:p>
        </p:txBody>
      </p:sp>
      <p:sp>
        <p:nvSpPr>
          <p:cNvPr id="310" name="Google Shape;310;p38"/>
          <p:cNvSpPr/>
          <p:nvPr/>
        </p:nvSpPr>
        <p:spPr>
          <a:xfrm>
            <a:off x="458703" y="4928774"/>
            <a:ext cx="457200" cy="457200"/>
          </a:xfrm>
          <a:prstGeom prst="ellipse">
            <a:avLst/>
          </a:prstGeom>
          <a:solidFill>
            <a:srgbClr val="DBDEDC"/>
          </a:solidFill>
          <a:ln cap="flat" cmpd="sng" w="38100">
            <a:solidFill>
              <a:srgbClr val="1D89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AAC2C"/>
              </a:solidFill>
              <a:latin typeface="Arial"/>
              <a:ea typeface="Arial"/>
              <a:cs typeface="Arial"/>
              <a:sym typeface="Arial"/>
            </a:endParaRPr>
          </a:p>
        </p:txBody>
      </p:sp>
      <p:sp>
        <p:nvSpPr>
          <p:cNvPr id="311" name="Google Shape;311;p38"/>
          <p:cNvSpPr txBox="1"/>
          <p:nvPr/>
        </p:nvSpPr>
        <p:spPr>
          <a:xfrm>
            <a:off x="997153" y="4972708"/>
            <a:ext cx="98456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Regions</a:t>
            </a:r>
            <a:endParaRPr/>
          </a:p>
        </p:txBody>
      </p:sp>
      <p:sp>
        <p:nvSpPr>
          <p:cNvPr id="312" name="Google Shape;312;p38"/>
          <p:cNvSpPr/>
          <p:nvPr/>
        </p:nvSpPr>
        <p:spPr>
          <a:xfrm>
            <a:off x="458703" y="5571677"/>
            <a:ext cx="457200" cy="457200"/>
          </a:xfrm>
          <a:prstGeom prst="ellipse">
            <a:avLst/>
          </a:prstGeom>
          <a:solidFill>
            <a:srgbClr val="DBDEDC"/>
          </a:solidFill>
          <a:ln cap="flat" cmpd="sng" w="38100">
            <a:solidFill>
              <a:srgbClr val="EB5D0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dk1"/>
              </a:solidFill>
              <a:latin typeface="Arial"/>
              <a:ea typeface="Arial"/>
              <a:cs typeface="Arial"/>
              <a:sym typeface="Arial"/>
            </a:endParaRPr>
          </a:p>
        </p:txBody>
      </p:sp>
      <p:sp>
        <p:nvSpPr>
          <p:cNvPr id="313" name="Google Shape;313;p38"/>
          <p:cNvSpPr txBox="1"/>
          <p:nvPr/>
        </p:nvSpPr>
        <p:spPr>
          <a:xfrm>
            <a:off x="997153" y="5615611"/>
            <a:ext cx="289374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New Region (coming soon)</a:t>
            </a:r>
            <a:endParaRPr/>
          </a:p>
        </p:txBody>
      </p:sp>
      <p:pic>
        <p:nvPicPr>
          <p:cNvPr descr="Map showing global distribution of AWS Regions." id="314" name="Google Shape;314;p38"/>
          <p:cNvPicPr preferRelativeResize="0"/>
          <p:nvPr/>
        </p:nvPicPr>
        <p:blipFill rotWithShape="1">
          <a:blip r:embed="rId3">
            <a:alphaModFix/>
          </a:blip>
          <a:srcRect b="0" l="0" r="0" t="0"/>
          <a:stretch/>
        </p:blipFill>
        <p:spPr>
          <a:xfrm>
            <a:off x="3674597" y="1439842"/>
            <a:ext cx="8263670" cy="4131835"/>
          </a:xfrm>
          <a:prstGeom prst="rect">
            <a:avLst/>
          </a:prstGeom>
          <a:noFill/>
          <a:ln>
            <a:noFill/>
          </a:ln>
        </p:spPr>
      </p:pic>
      <p:sp>
        <p:nvSpPr>
          <p:cNvPr id="315" name="Google Shape;315;p38"/>
          <p:cNvSpPr txBox="1"/>
          <p:nvPr/>
        </p:nvSpPr>
        <p:spPr>
          <a:xfrm>
            <a:off x="9724936" y="5615611"/>
            <a:ext cx="231666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*As of February 8, 2021</a:t>
            </a:r>
            <a:endParaRPr/>
          </a:p>
        </p:txBody>
      </p:sp>
      <p:sp>
        <p:nvSpPr>
          <p:cNvPr id="316" name="Google Shape;316;p38"/>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9"/>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Accessing buckets: Bucket URLs</a:t>
            </a:r>
            <a:endParaRPr>
              <a:solidFill>
                <a:srgbClr val="FFFFFF"/>
              </a:solidFill>
              <a:latin typeface="Arial"/>
              <a:ea typeface="Arial"/>
              <a:cs typeface="Arial"/>
              <a:sym typeface="Arial"/>
            </a:endParaRPr>
          </a:p>
        </p:txBody>
      </p:sp>
      <p:sp>
        <p:nvSpPr>
          <p:cNvPr id="322" name="Google Shape;322;p39"/>
          <p:cNvSpPr/>
          <p:nvPr/>
        </p:nvSpPr>
        <p:spPr>
          <a:xfrm>
            <a:off x="419100" y="1686549"/>
            <a:ext cx="11353800" cy="42459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accent5"/>
                </a:solidFill>
                <a:latin typeface="Arial"/>
                <a:ea typeface="Arial"/>
                <a:cs typeface="Arial"/>
                <a:sym typeface="Arial"/>
              </a:rPr>
              <a:t>Virtual-host-style URL</a:t>
            </a:r>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Bucket name is part of the domain name in the URL.</a:t>
            </a:r>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Structure: </a:t>
            </a:r>
            <a:r>
              <a:rPr lang="en-US" sz="2000">
                <a:solidFill>
                  <a:schemeClr val="dk1"/>
                </a:solidFill>
                <a:latin typeface="Consolas"/>
                <a:ea typeface="Consolas"/>
                <a:cs typeface="Consolas"/>
                <a:sym typeface="Consolas"/>
              </a:rPr>
              <a:t>http://&lt;</a:t>
            </a:r>
            <a:r>
              <a:rPr i="1" lang="en-US" sz="2000">
                <a:solidFill>
                  <a:schemeClr val="dk1"/>
                </a:solidFill>
                <a:latin typeface="Consolas"/>
                <a:ea typeface="Consolas"/>
                <a:cs typeface="Consolas"/>
                <a:sym typeface="Consolas"/>
              </a:rPr>
              <a:t>bucket-name</a:t>
            </a:r>
            <a:r>
              <a:rPr lang="en-US" sz="2000">
                <a:solidFill>
                  <a:schemeClr val="dk1"/>
                </a:solidFill>
                <a:latin typeface="Consolas"/>
                <a:ea typeface="Consolas"/>
                <a:cs typeface="Consolas"/>
                <a:sym typeface="Consolas"/>
              </a:rPr>
              <a:t>&gt;.s3-&lt;</a:t>
            </a:r>
            <a:r>
              <a:rPr i="1" lang="en-US" sz="2000">
                <a:solidFill>
                  <a:schemeClr val="dk1"/>
                </a:solidFill>
                <a:latin typeface="Consolas"/>
                <a:ea typeface="Consolas"/>
                <a:cs typeface="Consolas"/>
                <a:sym typeface="Consolas"/>
              </a:rPr>
              <a:t>aws-region</a:t>
            </a:r>
            <a:r>
              <a:rPr lang="en-US" sz="2000">
                <a:solidFill>
                  <a:schemeClr val="dk1"/>
                </a:solidFill>
                <a:latin typeface="Consolas"/>
                <a:ea typeface="Consolas"/>
                <a:cs typeface="Consolas"/>
                <a:sym typeface="Consolas"/>
              </a:rPr>
              <a:t>&gt;.amazonaws.com/&lt;</a:t>
            </a:r>
            <a:r>
              <a:rPr i="1" lang="en-US" sz="2000">
                <a:solidFill>
                  <a:schemeClr val="dk1"/>
                </a:solidFill>
                <a:latin typeface="Consolas"/>
                <a:ea typeface="Consolas"/>
                <a:cs typeface="Consolas"/>
                <a:sym typeface="Consolas"/>
              </a:rPr>
              <a:t>object-key</a:t>
            </a:r>
            <a:r>
              <a:rPr lang="en-US" sz="2000">
                <a:solidFill>
                  <a:schemeClr val="dk1"/>
                </a:solidFill>
                <a:latin typeface="Consolas"/>
                <a:ea typeface="Consolas"/>
                <a:cs typeface="Consolas"/>
                <a:sym typeface="Consolas"/>
              </a:rPr>
              <a:t>&gt;</a:t>
            </a:r>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Example: </a:t>
            </a:r>
            <a:r>
              <a:rPr lang="en-US" sz="2000">
                <a:solidFill>
                  <a:schemeClr val="dk1"/>
                </a:solidFill>
                <a:latin typeface="Consolas"/>
                <a:ea typeface="Consolas"/>
                <a:cs typeface="Consolas"/>
                <a:sym typeface="Consolas"/>
              </a:rPr>
              <a:t>http://DOC-EXAMPLE-BUCKET.s3.eu-west-1.amazonaws.com/cat.jp</a:t>
            </a:r>
            <a:r>
              <a:rPr lang="en-US" sz="2000" u="sng">
                <a:solidFill>
                  <a:schemeClr val="dk1"/>
                </a:solidFill>
                <a:latin typeface="Consolas"/>
                <a:ea typeface="Consolas"/>
                <a:cs typeface="Consolas"/>
                <a:sym typeface="Consolas"/>
                <a:hlinkClick r:id="rId3">
                  <a:extLst>
                    <a:ext uri="{A12FA001-AC4F-418D-AE19-62706E023703}">
                      <ahyp:hlinkClr val="tx"/>
                    </a:ext>
                  </a:extLst>
                </a:hlinkClick>
              </a:rPr>
              <a:t>g</a:t>
            </a:r>
            <a:endParaRPr sz="2000">
              <a:solidFill>
                <a:schemeClr val="dk1"/>
              </a:solidFill>
              <a:latin typeface="Consolas"/>
              <a:ea typeface="Consolas"/>
              <a:cs typeface="Consolas"/>
              <a:sym typeface="Consolas"/>
            </a:endParaRPr>
          </a:p>
          <a:p>
            <a:pPr indent="0" lvl="0" marL="0" marR="0" rtl="0" algn="l">
              <a:spcBef>
                <a:spcPts val="0"/>
              </a:spcBef>
              <a:spcAft>
                <a:spcPts val="0"/>
              </a:spcAft>
              <a:buNone/>
            </a:pPr>
            <a:r>
              <a:t/>
            </a:r>
            <a:endParaRPr sz="24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Useful for hosting a static website (</a:t>
            </a:r>
            <a:r>
              <a:rPr i="1" lang="en-US" sz="2400">
                <a:solidFill>
                  <a:schemeClr val="dk1"/>
                </a:solidFill>
                <a:latin typeface="Arial"/>
                <a:ea typeface="Arial"/>
                <a:cs typeface="Arial"/>
                <a:sym typeface="Arial"/>
              </a:rPr>
              <a:t>must be enabled</a:t>
            </a:r>
            <a:r>
              <a:rPr lang="en-US" sz="2400">
                <a:solidFill>
                  <a:schemeClr val="dk1"/>
                </a:solidFill>
                <a:latin typeface="Arial"/>
                <a:ea typeface="Arial"/>
                <a:cs typeface="Arial"/>
                <a:sym typeface="Arial"/>
              </a:rPr>
              <a:t>)</a:t>
            </a:r>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Structure: </a:t>
            </a:r>
            <a:r>
              <a:rPr lang="en-US" sz="2000">
                <a:solidFill>
                  <a:schemeClr val="dk1"/>
                </a:solidFill>
                <a:latin typeface="Consolas"/>
                <a:ea typeface="Consolas"/>
                <a:cs typeface="Consolas"/>
                <a:sym typeface="Consolas"/>
              </a:rPr>
              <a:t>http://&lt;</a:t>
            </a:r>
            <a:r>
              <a:rPr i="1" lang="en-US" sz="2000">
                <a:solidFill>
                  <a:schemeClr val="dk1"/>
                </a:solidFill>
                <a:latin typeface="Consolas"/>
                <a:ea typeface="Consolas"/>
                <a:cs typeface="Consolas"/>
                <a:sym typeface="Consolas"/>
              </a:rPr>
              <a:t>bucket-name</a:t>
            </a:r>
            <a:r>
              <a:rPr lang="en-US" sz="2000">
                <a:solidFill>
                  <a:schemeClr val="dk1"/>
                </a:solidFill>
                <a:latin typeface="Consolas"/>
                <a:ea typeface="Consolas"/>
                <a:cs typeface="Consolas"/>
                <a:sym typeface="Consolas"/>
              </a:rPr>
              <a:t>&gt;.s3-website-&lt;</a:t>
            </a:r>
            <a:r>
              <a:rPr i="1" lang="en-US" sz="2000">
                <a:solidFill>
                  <a:schemeClr val="dk1"/>
                </a:solidFill>
                <a:latin typeface="Consolas"/>
                <a:ea typeface="Consolas"/>
                <a:cs typeface="Consolas"/>
                <a:sym typeface="Consolas"/>
              </a:rPr>
              <a:t>aws-region</a:t>
            </a:r>
            <a:r>
              <a:rPr lang="en-US" sz="2000">
                <a:solidFill>
                  <a:schemeClr val="dk1"/>
                </a:solidFill>
                <a:latin typeface="Consolas"/>
                <a:ea typeface="Consolas"/>
                <a:cs typeface="Consolas"/>
                <a:sym typeface="Consolas"/>
              </a:rPr>
              <a:t>&gt;.amazonaws.com</a:t>
            </a:r>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Example: </a:t>
            </a:r>
            <a:r>
              <a:rPr lang="en-US" sz="2000">
                <a:solidFill>
                  <a:schemeClr val="dk1"/>
                </a:solidFill>
                <a:latin typeface="Consolas"/>
                <a:ea typeface="Consolas"/>
                <a:cs typeface="Consolas"/>
                <a:sym typeface="Consolas"/>
              </a:rPr>
              <a:t>http://DOC-EXAMPLE-BUCKET.s3-website-eu-west-1.amazonaws.com</a:t>
            </a:r>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323" name="Google Shape;323;p39"/>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0"/>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Creating folder structure in buckets: Using prefixes</a:t>
            </a:r>
            <a:endParaRPr/>
          </a:p>
        </p:txBody>
      </p:sp>
      <p:pic>
        <p:nvPicPr>
          <p:cNvPr id="329" name="Google Shape;329;p40"/>
          <p:cNvPicPr preferRelativeResize="0"/>
          <p:nvPr/>
        </p:nvPicPr>
        <p:blipFill rotWithShape="1">
          <a:blip r:embed="rId3">
            <a:alphaModFix/>
          </a:blip>
          <a:srcRect b="0" l="0" r="0" t="0"/>
          <a:stretch/>
        </p:blipFill>
        <p:spPr>
          <a:xfrm>
            <a:off x="-325783" y="1094202"/>
            <a:ext cx="5524485" cy="5524485"/>
          </a:xfrm>
          <a:prstGeom prst="rect">
            <a:avLst/>
          </a:prstGeom>
          <a:noFill/>
          <a:ln>
            <a:noFill/>
          </a:ln>
        </p:spPr>
      </p:pic>
      <p:sp>
        <p:nvSpPr>
          <p:cNvPr id="330" name="Google Shape;330;p40"/>
          <p:cNvSpPr/>
          <p:nvPr/>
        </p:nvSpPr>
        <p:spPr>
          <a:xfrm>
            <a:off x="820208" y="1713572"/>
            <a:ext cx="3334349"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Bucket name</a:t>
            </a:r>
            <a:r>
              <a:rPr lang="en-US" sz="1800">
                <a:solidFill>
                  <a:schemeClr val="dk1"/>
                </a:solidFill>
                <a:latin typeface="Arial"/>
                <a:ea typeface="Arial"/>
                <a:cs typeface="Arial"/>
                <a:sym typeface="Arial"/>
              </a:rPr>
              <a:t>: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DOC-EXAMPLE-BUCKET</a:t>
            </a:r>
            <a:endParaRPr/>
          </a:p>
        </p:txBody>
      </p:sp>
      <p:sp>
        <p:nvSpPr>
          <p:cNvPr id="331" name="Google Shape;331;p40"/>
          <p:cNvSpPr/>
          <p:nvPr/>
        </p:nvSpPr>
        <p:spPr>
          <a:xfrm>
            <a:off x="4917166" y="1482739"/>
            <a:ext cx="6302769" cy="95410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Arial"/>
                <a:ea typeface="Arial"/>
                <a:cs typeface="Arial"/>
                <a:sym typeface="Arial"/>
              </a:rPr>
              <a:t>Use </a:t>
            </a:r>
            <a:r>
              <a:rPr lang="en-US" sz="2800">
                <a:solidFill>
                  <a:schemeClr val="accent5"/>
                </a:solidFill>
                <a:latin typeface="Arial"/>
                <a:ea typeface="Arial"/>
                <a:cs typeface="Arial"/>
                <a:sym typeface="Arial"/>
              </a:rPr>
              <a:t>prefixes</a:t>
            </a:r>
            <a:r>
              <a:rPr lang="en-US" sz="2800">
                <a:solidFill>
                  <a:schemeClr val="dk1"/>
                </a:solidFill>
                <a:latin typeface="Arial"/>
                <a:ea typeface="Arial"/>
                <a:cs typeface="Arial"/>
                <a:sym typeface="Arial"/>
              </a:rPr>
              <a:t> to imply a folder structure in an S3 bucket</a:t>
            </a:r>
            <a:endParaRPr/>
          </a:p>
        </p:txBody>
      </p:sp>
      <p:sp>
        <p:nvSpPr>
          <p:cNvPr id="332" name="Google Shape;332;p40"/>
          <p:cNvSpPr/>
          <p:nvPr/>
        </p:nvSpPr>
        <p:spPr>
          <a:xfrm>
            <a:off x="893804" y="3196212"/>
            <a:ext cx="3085310" cy="2800767"/>
          </a:xfrm>
          <a:prstGeom prst="rect">
            <a:avLst/>
          </a:prstGeom>
          <a:solidFill>
            <a:schemeClr val="lt1">
              <a:alpha val="7490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Bucket objects:</a:t>
            </a:r>
            <a:endParaRPr/>
          </a:p>
          <a:p>
            <a:pPr indent="-111125" lvl="0" marL="111125" marR="0" rtl="0" algn="l">
              <a:spcBef>
                <a:spcPts val="0"/>
              </a:spcBef>
              <a:spcAft>
                <a:spcPts val="0"/>
              </a:spcAft>
              <a:buNone/>
            </a:pPr>
            <a:r>
              <a:rPr lang="en-US" sz="1600">
                <a:solidFill>
                  <a:schemeClr val="accent5"/>
                </a:solidFill>
                <a:latin typeface="Arial"/>
                <a:ea typeface="Arial"/>
                <a:cs typeface="Arial"/>
                <a:sym typeface="Arial"/>
              </a:rPr>
              <a:t>2021/DOC-EXAMPLE-BUCKET/english/</a:t>
            </a:r>
            <a:r>
              <a:rPr lang="en-US" sz="1600">
                <a:solidFill>
                  <a:schemeClr val="dk1"/>
                </a:solidFill>
                <a:latin typeface="Arial"/>
                <a:ea typeface="Arial"/>
                <a:cs typeface="Arial"/>
                <a:sym typeface="Arial"/>
              </a:rPr>
              <a:t>john.txt</a:t>
            </a:r>
            <a:endParaRPr/>
          </a:p>
          <a:p>
            <a:pPr indent="-111125" lvl="0" marL="111125" marR="0" rtl="0" algn="l">
              <a:spcBef>
                <a:spcPts val="0"/>
              </a:spcBef>
              <a:spcAft>
                <a:spcPts val="0"/>
              </a:spcAft>
              <a:buNone/>
            </a:pPr>
            <a:r>
              <a:rPr lang="en-US" sz="1600">
                <a:solidFill>
                  <a:schemeClr val="accent5"/>
                </a:solidFill>
                <a:latin typeface="Arial"/>
                <a:ea typeface="Arial"/>
                <a:cs typeface="Arial"/>
                <a:sym typeface="Arial"/>
              </a:rPr>
              <a:t>2021/DOC-EXAMPLE-BUCKET/english/</a:t>
            </a:r>
            <a:r>
              <a:rPr lang="en-US" sz="1600">
                <a:solidFill>
                  <a:schemeClr val="dk1"/>
                </a:solidFill>
                <a:latin typeface="Arial"/>
                <a:ea typeface="Arial"/>
                <a:cs typeface="Arial"/>
                <a:sym typeface="Arial"/>
              </a:rPr>
              <a:t>maria.txt</a:t>
            </a:r>
            <a:endParaRPr/>
          </a:p>
          <a:p>
            <a:pPr indent="-111125" lvl="0" marL="111125" marR="0" rtl="0" algn="l">
              <a:spcBef>
                <a:spcPts val="0"/>
              </a:spcBef>
              <a:spcAft>
                <a:spcPts val="0"/>
              </a:spcAft>
              <a:buNone/>
            </a:pPr>
            <a:r>
              <a:rPr lang="en-US" sz="1600">
                <a:solidFill>
                  <a:schemeClr val="accent5"/>
                </a:solidFill>
                <a:latin typeface="Arial"/>
                <a:ea typeface="Arial"/>
                <a:cs typeface="Arial"/>
                <a:sym typeface="Arial"/>
              </a:rPr>
              <a:t>2021/DOC-EXAMPLE-BUCKET/math/</a:t>
            </a:r>
            <a:r>
              <a:rPr lang="en-US" sz="1600">
                <a:solidFill>
                  <a:schemeClr val="dk1"/>
                </a:solidFill>
                <a:latin typeface="Arial"/>
                <a:ea typeface="Arial"/>
                <a:cs typeface="Arial"/>
                <a:sym typeface="Arial"/>
              </a:rPr>
              <a:t>john.txt</a:t>
            </a:r>
            <a:endParaRPr/>
          </a:p>
          <a:p>
            <a:pPr indent="-111125" lvl="0" marL="111125" marR="0" rtl="0" algn="l">
              <a:spcBef>
                <a:spcPts val="0"/>
              </a:spcBef>
              <a:spcAft>
                <a:spcPts val="0"/>
              </a:spcAft>
              <a:buNone/>
            </a:pPr>
            <a:r>
              <a:rPr lang="en-US" sz="1600">
                <a:solidFill>
                  <a:schemeClr val="accent5"/>
                </a:solidFill>
                <a:latin typeface="Arial"/>
                <a:ea typeface="Arial"/>
                <a:cs typeface="Arial"/>
                <a:sym typeface="Arial"/>
              </a:rPr>
              <a:t>2021/DOC-EXAMPLE-BUCKET/math/</a:t>
            </a:r>
            <a:r>
              <a:rPr lang="en-US" sz="1600">
                <a:solidFill>
                  <a:schemeClr val="dk1"/>
                </a:solidFill>
                <a:latin typeface="Arial"/>
                <a:ea typeface="Arial"/>
                <a:cs typeface="Arial"/>
                <a:sym typeface="Arial"/>
              </a:rPr>
              <a:t>maria.txt</a:t>
            </a:r>
            <a:endParaRPr/>
          </a:p>
          <a:p>
            <a:pPr indent="-111125" lvl="0" marL="111125" marR="0" rtl="0" algn="l">
              <a:spcBef>
                <a:spcPts val="0"/>
              </a:spcBef>
              <a:spcAft>
                <a:spcPts val="0"/>
              </a:spcAft>
              <a:buNone/>
            </a:pPr>
            <a:r>
              <a:rPr lang="en-US" sz="1600">
                <a:solidFill>
                  <a:schemeClr val="accent5"/>
                </a:solidFill>
                <a:latin typeface="Arial"/>
                <a:ea typeface="Arial"/>
                <a:cs typeface="Arial"/>
                <a:sym typeface="Arial"/>
              </a:rPr>
              <a:t>2021/DOC-EXAMPLE-BUCKET/</a:t>
            </a:r>
            <a:r>
              <a:rPr lang="en-US" sz="1600">
                <a:solidFill>
                  <a:schemeClr val="dk1"/>
                </a:solidFill>
                <a:latin typeface="Arial"/>
                <a:ea typeface="Arial"/>
                <a:cs typeface="Arial"/>
                <a:sym typeface="Arial"/>
              </a:rPr>
              <a:t>summary.txt</a:t>
            </a:r>
            <a:endParaRPr/>
          </a:p>
        </p:txBody>
      </p:sp>
      <p:sp>
        <p:nvSpPr>
          <p:cNvPr id="333" name="Google Shape;333;p40"/>
          <p:cNvSpPr txBox="1"/>
          <p:nvPr/>
        </p:nvSpPr>
        <p:spPr>
          <a:xfrm>
            <a:off x="6270551" y="2848436"/>
            <a:ext cx="5749607" cy="256032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Specify prefix: </a:t>
            </a:r>
            <a:endParaRPr/>
          </a:p>
          <a:p>
            <a:pPr indent="0" lvl="0" marL="0" marR="0" rtl="0" algn="l">
              <a:spcBef>
                <a:spcPts val="0"/>
              </a:spcBef>
              <a:spcAft>
                <a:spcPts val="0"/>
              </a:spcAft>
              <a:buNone/>
            </a:pPr>
            <a:r>
              <a:rPr lang="en-US" sz="2000">
                <a:solidFill>
                  <a:schemeClr val="accent5"/>
                </a:solidFill>
                <a:latin typeface="Arial"/>
                <a:ea typeface="Arial"/>
                <a:cs typeface="Arial"/>
                <a:sym typeface="Arial"/>
              </a:rPr>
              <a:t>2021/DOC-EXAMPLE-BUCKET/math</a:t>
            </a:r>
            <a:endParaRPr/>
          </a:p>
        </p:txBody>
      </p:sp>
      <p:sp>
        <p:nvSpPr>
          <p:cNvPr id="334" name="Google Shape;334;p40"/>
          <p:cNvSpPr txBox="1"/>
          <p:nvPr/>
        </p:nvSpPr>
        <p:spPr>
          <a:xfrm>
            <a:off x="4816483" y="4591923"/>
            <a:ext cx="127951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GET object</a:t>
            </a:r>
            <a:endParaRPr/>
          </a:p>
        </p:txBody>
      </p:sp>
      <p:sp>
        <p:nvSpPr>
          <p:cNvPr id="335" name="Google Shape;335;p40"/>
          <p:cNvSpPr txBox="1"/>
          <p:nvPr/>
        </p:nvSpPr>
        <p:spPr>
          <a:xfrm>
            <a:off x="6293769" y="3845381"/>
            <a:ext cx="5749607"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Returns the following object keys:</a:t>
            </a:r>
            <a:endParaRPr/>
          </a:p>
          <a:p>
            <a:pPr indent="0" lvl="0" marL="0" marR="0" rtl="0" algn="l">
              <a:spcBef>
                <a:spcPts val="0"/>
              </a:spcBef>
              <a:spcAft>
                <a:spcPts val="0"/>
              </a:spcAft>
              <a:buClr>
                <a:schemeClr val="dk1"/>
              </a:buClr>
              <a:buSzPts val="2000"/>
              <a:buFont typeface="Arial"/>
              <a:buChar char="•"/>
            </a:pPr>
            <a:r>
              <a:rPr lang="en-US" sz="2000">
                <a:solidFill>
                  <a:schemeClr val="accent5"/>
                </a:solidFill>
                <a:latin typeface="Arial"/>
                <a:ea typeface="Arial"/>
                <a:cs typeface="Arial"/>
                <a:sym typeface="Arial"/>
              </a:rPr>
              <a:t>2021/DOC-EXAMPLE-BUCKET/math/john.txt</a:t>
            </a:r>
            <a:endParaRPr/>
          </a:p>
          <a:p>
            <a:pPr indent="0" lvl="0" marL="0" marR="0" rtl="0" algn="l">
              <a:spcBef>
                <a:spcPts val="0"/>
              </a:spcBef>
              <a:spcAft>
                <a:spcPts val="0"/>
              </a:spcAft>
              <a:buClr>
                <a:schemeClr val="dk1"/>
              </a:buClr>
              <a:buSzPts val="2000"/>
              <a:buFont typeface="Arial"/>
              <a:buChar char="•"/>
            </a:pPr>
            <a:r>
              <a:rPr lang="en-US" sz="2000">
                <a:solidFill>
                  <a:schemeClr val="accent5"/>
                </a:solidFill>
                <a:latin typeface="Arial"/>
                <a:ea typeface="Arial"/>
                <a:cs typeface="Arial"/>
                <a:sym typeface="Arial"/>
              </a:rPr>
              <a:t>2021/DOC-EXAMPLE-BUCKET/math/maria.txt</a:t>
            </a:r>
            <a:endParaRPr/>
          </a:p>
        </p:txBody>
      </p:sp>
      <p:sp>
        <p:nvSpPr>
          <p:cNvPr id="336" name="Google Shape;336;p40"/>
          <p:cNvSpPr/>
          <p:nvPr/>
        </p:nvSpPr>
        <p:spPr>
          <a:xfrm>
            <a:off x="769284" y="4476515"/>
            <a:ext cx="3334349" cy="984005"/>
          </a:xfrm>
          <a:prstGeom prst="rect">
            <a:avLst/>
          </a:prstGeom>
          <a:solidFill>
            <a:srgbClr val="FFFF00">
              <a:alpha val="2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337" name="Google Shape;337;p40"/>
          <p:cNvCxnSpPr>
            <a:stCxn id="336" idx="3"/>
          </p:cNvCxnSpPr>
          <p:nvPr/>
        </p:nvCxnSpPr>
        <p:spPr>
          <a:xfrm flipH="1" rot="10800000">
            <a:off x="4103633" y="4041518"/>
            <a:ext cx="2166900" cy="927000"/>
          </a:xfrm>
          <a:prstGeom prst="straightConnector1">
            <a:avLst/>
          </a:prstGeom>
          <a:noFill/>
          <a:ln cap="flat" cmpd="sng" w="9525">
            <a:solidFill>
              <a:schemeClr val="accent1"/>
            </a:solidFill>
            <a:prstDash val="solid"/>
            <a:miter lim="800000"/>
            <a:headEnd len="sm" w="sm" type="none"/>
            <a:tailEnd len="med" w="med" type="triangle"/>
          </a:ln>
        </p:spPr>
      </p:cxnSp>
      <p:sp>
        <p:nvSpPr>
          <p:cNvPr id="338" name="Google Shape;338;p40"/>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1"/>
          <p:cNvSpPr txBox="1"/>
          <p:nvPr>
            <p:ph type="title"/>
          </p:nvPr>
        </p:nvSpPr>
        <p:spPr>
          <a:xfrm>
            <a:off x="419100" y="1178376"/>
            <a:ext cx="426864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en-US">
                <a:latin typeface="Arial"/>
                <a:ea typeface="Arial"/>
                <a:cs typeface="Arial"/>
                <a:sym typeface="Arial"/>
              </a:rPr>
              <a:t>Section 3 key takeaways</a:t>
            </a:r>
            <a:endParaRPr/>
          </a:p>
        </p:txBody>
      </p:sp>
      <p:pic>
        <p:nvPicPr>
          <p:cNvPr id="344" name="Google Shape;344;p41"/>
          <p:cNvPicPr preferRelativeResize="0"/>
          <p:nvPr/>
        </p:nvPicPr>
        <p:blipFill rotWithShape="1">
          <a:blip r:embed="rId3">
            <a:alphaModFix/>
          </a:blip>
          <a:srcRect b="0" l="0" r="0" t="0"/>
          <a:stretch/>
        </p:blipFill>
        <p:spPr>
          <a:xfrm>
            <a:off x="597222" y="2835670"/>
            <a:ext cx="3931314" cy="3104201"/>
          </a:xfrm>
          <a:prstGeom prst="rect">
            <a:avLst/>
          </a:prstGeom>
          <a:noFill/>
          <a:ln>
            <a:noFill/>
          </a:ln>
        </p:spPr>
      </p:pic>
      <p:sp>
        <p:nvSpPr>
          <p:cNvPr id="345" name="Google Shape;345;p41"/>
          <p:cNvSpPr txBox="1"/>
          <p:nvPr>
            <p:ph idx="1" type="body"/>
          </p:nvPr>
        </p:nvSpPr>
        <p:spPr>
          <a:xfrm>
            <a:off x="5714474" y="1178376"/>
            <a:ext cx="5767612" cy="481492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latin typeface="Arial"/>
                <a:ea typeface="Arial"/>
                <a:cs typeface="Arial"/>
                <a:sym typeface="Arial"/>
              </a:rPr>
              <a:t>Amazon S3 bucket names are </a:t>
            </a:r>
            <a:r>
              <a:rPr lang="en-US">
                <a:solidFill>
                  <a:schemeClr val="accent5"/>
                </a:solidFill>
                <a:latin typeface="Arial"/>
                <a:ea typeface="Arial"/>
                <a:cs typeface="Arial"/>
                <a:sym typeface="Arial"/>
              </a:rPr>
              <a:t>globally unique</a:t>
            </a:r>
            <a:r>
              <a:rPr lang="en-US">
                <a:latin typeface="Arial"/>
                <a:ea typeface="Arial"/>
                <a:cs typeface="Arial"/>
                <a:sym typeface="Arial"/>
              </a:rPr>
              <a:t>.</a:t>
            </a:r>
            <a:endParaRPr/>
          </a:p>
          <a:p>
            <a:pPr indent="-228600" lvl="0" marL="228600" rtl="0" algn="l">
              <a:lnSpc>
                <a:spcPct val="90000"/>
              </a:lnSpc>
              <a:spcBef>
                <a:spcPts val="1000"/>
              </a:spcBef>
              <a:spcAft>
                <a:spcPts val="0"/>
              </a:spcAft>
              <a:buClr>
                <a:schemeClr val="dk1"/>
              </a:buClr>
              <a:buSzPts val="2800"/>
              <a:buChar char="•"/>
            </a:pPr>
            <a:r>
              <a:rPr lang="en-US">
                <a:latin typeface="Arial"/>
                <a:ea typeface="Arial"/>
                <a:cs typeface="Arial"/>
                <a:sym typeface="Arial"/>
              </a:rPr>
              <a:t>Buckets are located in Regions, which affects </a:t>
            </a:r>
            <a:r>
              <a:rPr lang="en-US">
                <a:solidFill>
                  <a:schemeClr val="accent5"/>
                </a:solidFill>
                <a:latin typeface="Arial"/>
                <a:ea typeface="Arial"/>
                <a:cs typeface="Arial"/>
                <a:sym typeface="Arial"/>
              </a:rPr>
              <a:t>performance</a:t>
            </a:r>
            <a:r>
              <a:rPr lang="en-US">
                <a:latin typeface="Arial"/>
                <a:ea typeface="Arial"/>
                <a:cs typeface="Arial"/>
                <a:sym typeface="Arial"/>
              </a:rPr>
              <a:t> and is subject to </a:t>
            </a:r>
            <a:r>
              <a:rPr lang="en-US">
                <a:solidFill>
                  <a:schemeClr val="accent5"/>
                </a:solidFill>
                <a:latin typeface="Arial"/>
                <a:ea typeface="Arial"/>
                <a:cs typeface="Arial"/>
                <a:sym typeface="Arial"/>
              </a:rPr>
              <a:t>regulatory requirements</a:t>
            </a:r>
            <a:r>
              <a:rPr lang="en-US">
                <a:latin typeface="Arial"/>
                <a:ea typeface="Arial"/>
                <a:cs typeface="Arial"/>
                <a:sym typeface="Arial"/>
              </a:rPr>
              <a:t>.</a:t>
            </a:r>
            <a:endParaRPr/>
          </a:p>
          <a:p>
            <a:pPr indent="-228600" lvl="0" marL="228600" rtl="0" algn="l">
              <a:lnSpc>
                <a:spcPct val="90000"/>
              </a:lnSpc>
              <a:spcBef>
                <a:spcPts val="1000"/>
              </a:spcBef>
              <a:spcAft>
                <a:spcPts val="0"/>
              </a:spcAft>
              <a:buClr>
                <a:schemeClr val="dk1"/>
              </a:buClr>
              <a:buSzPts val="2800"/>
              <a:buChar char="•"/>
            </a:pPr>
            <a:r>
              <a:rPr lang="en-US">
                <a:latin typeface="Arial"/>
                <a:ea typeface="Arial"/>
                <a:cs typeface="Arial"/>
                <a:sym typeface="Arial"/>
              </a:rPr>
              <a:t>Objects in buckets are referenced through </a:t>
            </a:r>
            <a:r>
              <a:rPr lang="en-US">
                <a:solidFill>
                  <a:schemeClr val="accent5"/>
                </a:solidFill>
                <a:latin typeface="Arial"/>
                <a:ea typeface="Arial"/>
                <a:cs typeface="Arial"/>
                <a:sym typeface="Arial"/>
              </a:rPr>
              <a:t>virtual-host-style URLs</a:t>
            </a:r>
            <a:r>
              <a:rPr lang="en-US">
                <a:latin typeface="Arial"/>
                <a:ea typeface="Arial"/>
                <a:cs typeface="Arial"/>
                <a:sym typeface="Arial"/>
              </a:rPr>
              <a:t>.</a:t>
            </a:r>
            <a:endParaRPr/>
          </a:p>
          <a:p>
            <a:pPr indent="-228600" lvl="0" marL="228600" rtl="0" algn="l">
              <a:lnSpc>
                <a:spcPct val="90000"/>
              </a:lnSpc>
              <a:spcBef>
                <a:spcPts val="1000"/>
              </a:spcBef>
              <a:spcAft>
                <a:spcPts val="0"/>
              </a:spcAft>
              <a:buClr>
                <a:schemeClr val="dk1"/>
              </a:buClr>
              <a:buSzPts val="2800"/>
              <a:buChar char="•"/>
            </a:pPr>
            <a:r>
              <a:rPr lang="en-US">
                <a:latin typeface="Arial"/>
                <a:ea typeface="Arial"/>
                <a:cs typeface="Arial"/>
                <a:sym typeface="Arial"/>
              </a:rPr>
              <a:t>Prefixes imply a </a:t>
            </a:r>
            <a:r>
              <a:rPr lang="en-US">
                <a:solidFill>
                  <a:schemeClr val="accent5"/>
                </a:solidFill>
                <a:latin typeface="Arial"/>
                <a:ea typeface="Arial"/>
                <a:cs typeface="Arial"/>
                <a:sym typeface="Arial"/>
              </a:rPr>
              <a:t>folder structure </a:t>
            </a:r>
            <a:r>
              <a:rPr lang="en-US">
                <a:latin typeface="Arial"/>
                <a:ea typeface="Arial"/>
                <a:cs typeface="Arial"/>
                <a:sym typeface="Arial"/>
              </a:rPr>
              <a:t>in an S3 bucket.</a:t>
            </a:r>
            <a:endParaRPr/>
          </a:p>
        </p:txBody>
      </p:sp>
      <p:sp>
        <p:nvSpPr>
          <p:cNvPr id="346" name="Google Shape;346;p41"/>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2"/>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6C2B4"/>
              </a:buClr>
              <a:buSzPts val="2000"/>
              <a:buNone/>
            </a:pPr>
            <a:r>
              <a:rPr lang="en-US"/>
              <a:t>Module 3: Developing Storage Solutions</a:t>
            </a:r>
            <a:endParaRPr/>
          </a:p>
        </p:txBody>
      </p:sp>
      <p:sp>
        <p:nvSpPr>
          <p:cNvPr id="352" name="Google Shape;352;p42"/>
          <p:cNvSpPr txBox="1"/>
          <p:nvPr>
            <p:ph type="title"/>
          </p:nvPr>
        </p:nvSpPr>
        <p:spPr>
          <a:xfrm>
            <a:off x="419100" y="3191940"/>
            <a:ext cx="11353800" cy="47411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Section 4: Working with S3 objects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3"/>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Object metadata</a:t>
            </a:r>
            <a:endParaRPr/>
          </a:p>
        </p:txBody>
      </p:sp>
      <p:sp>
        <p:nvSpPr>
          <p:cNvPr id="358" name="Google Shape;358;p43"/>
          <p:cNvSpPr txBox="1"/>
          <p:nvPr/>
        </p:nvSpPr>
        <p:spPr>
          <a:xfrm>
            <a:off x="886080" y="1295113"/>
            <a:ext cx="1041984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Arial"/>
                <a:ea typeface="Arial"/>
                <a:cs typeface="Arial"/>
                <a:sym typeface="Arial"/>
              </a:rPr>
              <a:t>Set of </a:t>
            </a:r>
            <a:r>
              <a:rPr lang="en-US" sz="2400">
                <a:solidFill>
                  <a:schemeClr val="accent5"/>
                </a:solidFill>
                <a:latin typeface="Arial"/>
                <a:ea typeface="Arial"/>
                <a:cs typeface="Arial"/>
                <a:sym typeface="Arial"/>
              </a:rPr>
              <a:t>key-value pairs</a:t>
            </a:r>
            <a:r>
              <a:rPr lang="en-US" sz="2400">
                <a:solidFill>
                  <a:schemeClr val="dk1"/>
                </a:solidFill>
                <a:latin typeface="Arial"/>
                <a:ea typeface="Arial"/>
                <a:cs typeface="Arial"/>
                <a:sym typeface="Arial"/>
              </a:rPr>
              <a:t> that provides additional information about the object</a:t>
            </a:r>
            <a:endParaRPr/>
          </a:p>
        </p:txBody>
      </p:sp>
      <p:sp>
        <p:nvSpPr>
          <p:cNvPr id="359" name="Google Shape;359;p43"/>
          <p:cNvSpPr/>
          <p:nvPr/>
        </p:nvSpPr>
        <p:spPr>
          <a:xfrm>
            <a:off x="657225" y="2048584"/>
            <a:ext cx="5029200" cy="32004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accent5"/>
                </a:solidFill>
                <a:latin typeface="Arial"/>
                <a:ea typeface="Arial"/>
                <a:cs typeface="Arial"/>
                <a:sym typeface="Arial"/>
              </a:rPr>
              <a:t>System-defined</a:t>
            </a:r>
            <a:endParaRPr/>
          </a:p>
          <a:p>
            <a:pPr indent="0" lvl="0" marL="0" marR="0" rtl="0" algn="ctr">
              <a:spcBef>
                <a:spcPts val="0"/>
              </a:spcBef>
              <a:spcAft>
                <a:spcPts val="0"/>
              </a:spcAft>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Information that Amazon S3 controls:</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Object-creation date</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Object size</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Object version</a:t>
            </a:r>
            <a:endParaRPr/>
          </a:p>
          <a:p>
            <a:pPr indent="-171450" lvl="1" marL="74295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Information that you can modify:</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Storage-class configuration</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Server-side encryption</a:t>
            </a:r>
            <a:endParaRPr/>
          </a:p>
        </p:txBody>
      </p:sp>
      <p:sp>
        <p:nvSpPr>
          <p:cNvPr id="360" name="Google Shape;360;p43"/>
          <p:cNvSpPr/>
          <p:nvPr/>
        </p:nvSpPr>
        <p:spPr>
          <a:xfrm>
            <a:off x="6324411" y="2048584"/>
            <a:ext cx="5029200" cy="32004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accent5"/>
                </a:solidFill>
                <a:latin typeface="Arial"/>
                <a:ea typeface="Arial"/>
                <a:cs typeface="Arial"/>
                <a:sym typeface="Arial"/>
              </a:rPr>
              <a:t>User-defined</a:t>
            </a:r>
            <a:endParaRPr/>
          </a:p>
          <a:p>
            <a:pPr indent="0" lvl="0" marL="0" marR="0" rtl="0" algn="ctr">
              <a:spcBef>
                <a:spcPts val="0"/>
              </a:spcBef>
              <a:spcAft>
                <a:spcPts val="0"/>
              </a:spcAft>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Information that you assign to the object</a:t>
            </a:r>
            <a:endParaRPr/>
          </a:p>
          <a:p>
            <a:pPr indent="-285750" lvl="0" marL="285750" marR="0" rtl="0" algn="l">
              <a:spcBef>
                <a:spcPts val="0"/>
              </a:spcBef>
              <a:spcAft>
                <a:spcPts val="0"/>
              </a:spcAft>
              <a:buClr>
                <a:schemeClr val="dk1"/>
              </a:buClr>
              <a:buSzPts val="1800"/>
              <a:buFont typeface="Arial"/>
              <a:buChar char="•"/>
            </a:pPr>
            <a:r>
              <a:rPr lang="en-US" sz="1800">
                <a:solidFill>
                  <a:schemeClr val="accent5"/>
                </a:solidFill>
                <a:latin typeface="Arial"/>
                <a:ea typeface="Arial"/>
                <a:cs typeface="Arial"/>
                <a:sym typeface="Arial"/>
              </a:rPr>
              <a:t>x-amz-meta</a:t>
            </a:r>
            <a:r>
              <a:rPr lang="en-US" sz="1800">
                <a:solidFill>
                  <a:schemeClr val="dk1"/>
                </a:solidFill>
                <a:latin typeface="Arial"/>
                <a:ea typeface="Arial"/>
                <a:cs typeface="Arial"/>
                <a:sym typeface="Arial"/>
              </a:rPr>
              <a:t> key followed by a custom name</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For example: </a:t>
            </a:r>
            <a:br>
              <a:rPr lang="en-US" sz="1800">
                <a:solidFill>
                  <a:schemeClr val="dk1"/>
                </a:solidFill>
                <a:latin typeface="Arial"/>
                <a:ea typeface="Arial"/>
                <a:cs typeface="Arial"/>
                <a:sym typeface="Arial"/>
              </a:rPr>
            </a:br>
            <a:r>
              <a:rPr i="1" lang="en-US" sz="1800">
                <a:solidFill>
                  <a:schemeClr val="accent5"/>
                </a:solidFill>
                <a:latin typeface="Arial"/>
                <a:ea typeface="Arial"/>
                <a:cs typeface="Arial"/>
                <a:sym typeface="Arial"/>
              </a:rPr>
              <a:t>x-amz-meta</a:t>
            </a:r>
            <a:r>
              <a:rPr i="1" lang="en-US" sz="1800">
                <a:solidFill>
                  <a:schemeClr val="dk1"/>
                </a:solidFill>
                <a:latin typeface="Arial"/>
                <a:ea typeface="Arial"/>
                <a:cs typeface="Arial"/>
                <a:sym typeface="Arial"/>
              </a:rPr>
              <a:t>-alt-name</a:t>
            </a:r>
            <a:endParaRPr/>
          </a:p>
        </p:txBody>
      </p:sp>
      <p:sp>
        <p:nvSpPr>
          <p:cNvPr id="361" name="Google Shape;361;p4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6"/>
          <p:cNvSpPr txBox="1"/>
          <p:nvPr>
            <p:ph type="title"/>
          </p:nvPr>
        </p:nvSpPr>
        <p:spPr>
          <a:xfrm>
            <a:off x="419100" y="3191940"/>
            <a:ext cx="11353800" cy="47411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Section 1: Introduction</a:t>
            </a:r>
            <a:endParaRPr/>
          </a:p>
        </p:txBody>
      </p:sp>
      <p:sp>
        <p:nvSpPr>
          <p:cNvPr id="196" name="Google Shape;196;p26"/>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6C2B4"/>
              </a:buClr>
              <a:buSzPts val="2000"/>
              <a:buNone/>
            </a:pPr>
            <a:r>
              <a:rPr lang="en-US"/>
              <a:t>Module 3: Developing Storage Solutions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4"/>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PUT object</a:t>
            </a:r>
            <a:endParaRPr/>
          </a:p>
        </p:txBody>
      </p:sp>
      <p:sp>
        <p:nvSpPr>
          <p:cNvPr id="367" name="Google Shape;367;p44"/>
          <p:cNvSpPr txBox="1"/>
          <p:nvPr>
            <p:ph idx="1" type="body"/>
          </p:nvPr>
        </p:nvSpPr>
        <p:spPr>
          <a:xfrm>
            <a:off x="938420" y="1420110"/>
            <a:ext cx="10315161" cy="491330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latin typeface="Arial"/>
                <a:ea typeface="Arial"/>
                <a:cs typeface="Arial"/>
                <a:sym typeface="Arial"/>
              </a:rPr>
              <a:t>Use the PUT object to upload entire objects to a bucket</a:t>
            </a:r>
            <a:endParaRPr/>
          </a:p>
        </p:txBody>
      </p:sp>
      <p:sp>
        <p:nvSpPr>
          <p:cNvPr id="368" name="Google Shape;368;p44"/>
          <p:cNvSpPr txBox="1"/>
          <p:nvPr/>
        </p:nvSpPr>
        <p:spPr>
          <a:xfrm>
            <a:off x="170863" y="2024959"/>
            <a:ext cx="5023576" cy="137972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a:solidFill>
                  <a:schemeClr val="dk1"/>
                </a:solidFill>
                <a:latin typeface="Arial"/>
                <a:ea typeface="Arial"/>
                <a:cs typeface="Arial"/>
                <a:sym typeface="Arial"/>
              </a:rPr>
              <a:t>Should use </a:t>
            </a:r>
            <a:r>
              <a:rPr b="0" i="0" lang="en-US" sz="2800">
                <a:solidFill>
                  <a:schemeClr val="accent5"/>
                </a:solidFill>
                <a:latin typeface="Arial"/>
                <a:ea typeface="Arial"/>
                <a:cs typeface="Arial"/>
                <a:sym typeface="Arial"/>
              </a:rPr>
              <a:t>single upload</a:t>
            </a:r>
            <a:r>
              <a:rPr b="0" i="0" lang="en-US" sz="2800">
                <a:solidFill>
                  <a:schemeClr val="dk1"/>
                </a:solidFill>
                <a:latin typeface="Arial"/>
                <a:ea typeface="Arial"/>
                <a:cs typeface="Arial"/>
                <a:sym typeface="Arial"/>
              </a:rPr>
              <a:t> for objects </a:t>
            </a:r>
            <a:r>
              <a:rPr b="0" i="0" lang="en-US" sz="2800">
                <a:solidFill>
                  <a:schemeClr val="accent5"/>
                </a:solidFill>
                <a:latin typeface="Arial"/>
                <a:ea typeface="Arial"/>
                <a:cs typeface="Arial"/>
                <a:sym typeface="Arial"/>
              </a:rPr>
              <a:t>up to 5 GB </a:t>
            </a:r>
            <a:r>
              <a:rPr b="0" i="0" lang="en-US" sz="2800">
                <a:solidFill>
                  <a:schemeClr val="dk1"/>
                </a:solidFill>
                <a:latin typeface="Arial"/>
                <a:ea typeface="Arial"/>
                <a:cs typeface="Arial"/>
                <a:sym typeface="Arial"/>
              </a:rPr>
              <a:t>in a single PUT operation</a:t>
            </a:r>
            <a:endParaRPr/>
          </a:p>
        </p:txBody>
      </p:sp>
      <p:cxnSp>
        <p:nvCxnSpPr>
          <p:cNvPr id="369" name="Google Shape;369;p44"/>
          <p:cNvCxnSpPr/>
          <p:nvPr/>
        </p:nvCxnSpPr>
        <p:spPr>
          <a:xfrm flipH="1">
            <a:off x="5629277" y="2794491"/>
            <a:ext cx="1297238" cy="1215045"/>
          </a:xfrm>
          <a:prstGeom prst="straightConnector1">
            <a:avLst/>
          </a:prstGeom>
          <a:noFill/>
          <a:ln cap="flat" cmpd="sng" w="9525">
            <a:solidFill>
              <a:schemeClr val="accent1"/>
            </a:solidFill>
            <a:prstDash val="solid"/>
            <a:miter lim="800000"/>
            <a:headEnd len="sm" w="sm" type="none"/>
            <a:tailEnd len="med" w="med" type="triangle"/>
          </a:ln>
        </p:spPr>
      </p:cxnSp>
      <p:pic>
        <p:nvPicPr>
          <p:cNvPr id="370" name="Google Shape;370;p44"/>
          <p:cNvPicPr preferRelativeResize="0"/>
          <p:nvPr/>
        </p:nvPicPr>
        <p:blipFill rotWithShape="1">
          <a:blip r:embed="rId3">
            <a:alphaModFix/>
          </a:blip>
          <a:srcRect b="0" l="0" r="0" t="0"/>
          <a:stretch/>
        </p:blipFill>
        <p:spPr>
          <a:xfrm>
            <a:off x="4571817" y="4009536"/>
            <a:ext cx="2176501" cy="2176501"/>
          </a:xfrm>
          <a:prstGeom prst="rect">
            <a:avLst/>
          </a:prstGeom>
          <a:noFill/>
          <a:ln>
            <a:noFill/>
          </a:ln>
        </p:spPr>
      </p:pic>
      <p:sp>
        <p:nvSpPr>
          <p:cNvPr id="371" name="Google Shape;371;p44"/>
          <p:cNvSpPr txBox="1"/>
          <p:nvPr/>
        </p:nvSpPr>
        <p:spPr>
          <a:xfrm>
            <a:off x="6926514" y="2024959"/>
            <a:ext cx="5023576" cy="4579041"/>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a:solidFill>
                  <a:schemeClr val="dk1"/>
                </a:solidFill>
                <a:latin typeface="Arial"/>
                <a:ea typeface="Arial"/>
                <a:cs typeface="Arial"/>
                <a:sym typeface="Arial"/>
              </a:rPr>
              <a:t>Should use </a:t>
            </a:r>
            <a:r>
              <a:rPr b="0" i="0" lang="en-US" sz="2800">
                <a:solidFill>
                  <a:schemeClr val="accent5"/>
                </a:solidFill>
                <a:latin typeface="Arial"/>
                <a:ea typeface="Arial"/>
                <a:cs typeface="Arial"/>
                <a:sym typeface="Arial"/>
              </a:rPr>
              <a:t>multipart upload </a:t>
            </a:r>
            <a:r>
              <a:rPr b="0" i="0" lang="en-US" sz="2800">
                <a:solidFill>
                  <a:schemeClr val="dk1"/>
                </a:solidFill>
                <a:latin typeface="Arial"/>
                <a:ea typeface="Arial"/>
                <a:cs typeface="Arial"/>
                <a:sym typeface="Arial"/>
              </a:rPr>
              <a:t>for objects </a:t>
            </a:r>
            <a:r>
              <a:rPr b="0" i="0" lang="en-US" sz="2800">
                <a:solidFill>
                  <a:schemeClr val="accent5"/>
                </a:solidFill>
                <a:latin typeface="Arial"/>
                <a:ea typeface="Arial"/>
                <a:cs typeface="Arial"/>
                <a:sym typeface="Arial"/>
              </a:rPr>
              <a:t>over100mb</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a:solidFill>
                  <a:schemeClr val="accent5"/>
                </a:solidFill>
                <a:latin typeface="Arial"/>
                <a:ea typeface="Arial"/>
                <a:cs typeface="Arial"/>
                <a:sym typeface="Arial"/>
              </a:rPr>
              <a:t>Must </a:t>
            </a:r>
            <a:r>
              <a:rPr b="0" i="0" lang="en-US" sz="2800">
                <a:solidFill>
                  <a:schemeClr val="dk1"/>
                </a:solidFill>
                <a:latin typeface="Arial"/>
                <a:ea typeface="Arial"/>
                <a:cs typeface="Arial"/>
                <a:sym typeface="Arial"/>
              </a:rPr>
              <a:t>use </a:t>
            </a:r>
            <a:r>
              <a:rPr b="0" i="0" lang="en-US" sz="2800">
                <a:solidFill>
                  <a:schemeClr val="accent5"/>
                </a:solidFill>
                <a:latin typeface="Arial"/>
                <a:ea typeface="Arial"/>
                <a:cs typeface="Arial"/>
                <a:sym typeface="Arial"/>
              </a:rPr>
              <a:t>multipart upload</a:t>
            </a:r>
            <a:r>
              <a:rPr b="0" i="0" lang="en-US" sz="2800">
                <a:solidFill>
                  <a:schemeClr val="dk1"/>
                </a:solidFill>
                <a:latin typeface="Arial"/>
                <a:ea typeface="Arial"/>
                <a:cs typeface="Arial"/>
                <a:sym typeface="Arial"/>
              </a:rPr>
              <a:t> for objects </a:t>
            </a:r>
            <a:r>
              <a:rPr b="0" i="0" lang="en-US" sz="2800">
                <a:solidFill>
                  <a:schemeClr val="accent5"/>
                </a:solidFill>
                <a:latin typeface="Arial"/>
                <a:ea typeface="Arial"/>
                <a:cs typeface="Arial"/>
                <a:sym typeface="Arial"/>
              </a:rPr>
              <a:t>over 5 GB </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Allows parallel uploading to improve throughput</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Can resume uploads where it left off</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Allows a maximum object size of 5 TB</a:t>
            </a:r>
            <a:endParaRPr/>
          </a:p>
        </p:txBody>
      </p:sp>
      <p:cxnSp>
        <p:nvCxnSpPr>
          <p:cNvPr id="372" name="Google Shape;372;p44"/>
          <p:cNvCxnSpPr/>
          <p:nvPr/>
        </p:nvCxnSpPr>
        <p:spPr>
          <a:xfrm>
            <a:off x="4160025" y="2914920"/>
            <a:ext cx="1418452" cy="1094616"/>
          </a:xfrm>
          <a:prstGeom prst="straightConnector1">
            <a:avLst/>
          </a:prstGeom>
          <a:noFill/>
          <a:ln cap="flat" cmpd="sng" w="9525">
            <a:solidFill>
              <a:schemeClr val="accent1"/>
            </a:solidFill>
            <a:prstDash val="solid"/>
            <a:miter lim="800000"/>
            <a:headEnd len="sm" w="sm" type="none"/>
            <a:tailEnd len="med" w="med" type="triangle"/>
          </a:ln>
        </p:spPr>
      </p:cxnSp>
      <p:sp>
        <p:nvSpPr>
          <p:cNvPr id="373" name="Google Shape;373;p44"/>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5"/>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PUT object: Code</a:t>
            </a:r>
            <a:endParaRPr/>
          </a:p>
        </p:txBody>
      </p:sp>
      <p:sp>
        <p:nvSpPr>
          <p:cNvPr id="379" name="Google Shape;379;p45"/>
          <p:cNvSpPr txBox="1"/>
          <p:nvPr/>
        </p:nvSpPr>
        <p:spPr>
          <a:xfrm>
            <a:off x="419100" y="1628507"/>
            <a:ext cx="8010526"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The following code PUTS core.css to the bucket </a:t>
            </a:r>
            <a:endParaRPr/>
          </a:p>
        </p:txBody>
      </p:sp>
      <p:sp>
        <p:nvSpPr>
          <p:cNvPr id="380" name="Google Shape;380;p45"/>
          <p:cNvSpPr txBox="1"/>
          <p:nvPr/>
        </p:nvSpPr>
        <p:spPr>
          <a:xfrm>
            <a:off x="419100" y="2320524"/>
            <a:ext cx="8874876"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FF9B29"/>
                </a:solidFill>
                <a:latin typeface="Consolas"/>
                <a:ea typeface="Consolas"/>
                <a:cs typeface="Consolas"/>
                <a:sym typeface="Consolas"/>
              </a:rPr>
              <a:t>import</a:t>
            </a:r>
            <a:r>
              <a:rPr lang="en-US" sz="2000">
                <a:solidFill>
                  <a:schemeClr val="dk1"/>
                </a:solidFill>
                <a:latin typeface="Consolas"/>
                <a:ea typeface="Consolas"/>
                <a:cs typeface="Consolas"/>
                <a:sym typeface="Consolas"/>
              </a:rPr>
              <a:t> boto3</a:t>
            </a:r>
            <a:endParaRPr/>
          </a:p>
          <a:p>
            <a:pPr indent="0" lvl="0" marL="0" marR="0" rtl="0" algn="l">
              <a:spcBef>
                <a:spcPts val="0"/>
              </a:spcBef>
              <a:spcAft>
                <a:spcPts val="0"/>
              </a:spcAft>
              <a:buNone/>
            </a:pPr>
            <a:r>
              <a:rPr lang="en-US" sz="2000">
                <a:solidFill>
                  <a:schemeClr val="dk1"/>
                </a:solidFill>
                <a:latin typeface="Consolas"/>
                <a:ea typeface="Consolas"/>
                <a:cs typeface="Consolas"/>
                <a:sym typeface="Consolas"/>
              </a:rPr>
              <a:t>S3API = boto3.client("</a:t>
            </a:r>
            <a:r>
              <a:rPr lang="en-US" sz="2000">
                <a:solidFill>
                  <a:srgbClr val="00B050"/>
                </a:solidFill>
                <a:latin typeface="Consolas"/>
                <a:ea typeface="Consolas"/>
                <a:cs typeface="Consolas"/>
                <a:sym typeface="Consolas"/>
              </a:rPr>
              <a:t>s3</a:t>
            </a:r>
            <a:r>
              <a:rPr lang="en-US" sz="2000">
                <a:solidFill>
                  <a:schemeClr val="dk1"/>
                </a:solidFill>
                <a:latin typeface="Consolas"/>
                <a:ea typeface="Consolas"/>
                <a:cs typeface="Consolas"/>
                <a:sym typeface="Consolas"/>
              </a:rPr>
              <a:t>", </a:t>
            </a:r>
            <a:r>
              <a:rPr lang="en-US" sz="2000">
                <a:solidFill>
                  <a:srgbClr val="FF9B29"/>
                </a:solidFill>
                <a:latin typeface="Consolas"/>
                <a:ea typeface="Consolas"/>
                <a:cs typeface="Consolas"/>
                <a:sym typeface="Consolas"/>
              </a:rPr>
              <a:t>region_name</a:t>
            </a:r>
            <a:r>
              <a:rPr lang="en-US" sz="2000">
                <a:solidFill>
                  <a:schemeClr val="dk1"/>
                </a:solidFill>
                <a:latin typeface="Consolas"/>
                <a:ea typeface="Consolas"/>
                <a:cs typeface="Consolas"/>
                <a:sym typeface="Consolas"/>
              </a:rPr>
              <a:t>="</a:t>
            </a:r>
            <a:r>
              <a:rPr lang="en-US" sz="2000">
                <a:solidFill>
                  <a:srgbClr val="00B050"/>
                </a:solidFill>
                <a:latin typeface="Consolas"/>
                <a:ea typeface="Consolas"/>
                <a:cs typeface="Consolas"/>
                <a:sym typeface="Consolas"/>
              </a:rPr>
              <a:t>us-east-1</a:t>
            </a:r>
            <a:r>
              <a:rPr lang="en-US" sz="2000">
                <a:solidFill>
                  <a:schemeClr val="dk1"/>
                </a:solidFill>
                <a:latin typeface="Consolas"/>
                <a:ea typeface="Consolas"/>
                <a:cs typeface="Consolas"/>
                <a:sym typeface="Consolas"/>
              </a:rPr>
              <a:t>")</a:t>
            </a:r>
            <a:endParaRPr/>
          </a:p>
          <a:p>
            <a:pPr indent="0" lvl="0" marL="0" marR="0" rtl="0" algn="l">
              <a:spcBef>
                <a:spcPts val="0"/>
              </a:spcBef>
              <a:spcAft>
                <a:spcPts val="0"/>
              </a:spcAft>
              <a:buNone/>
            </a:pPr>
            <a:r>
              <a:rPr lang="en-US" sz="2000">
                <a:solidFill>
                  <a:schemeClr val="dk1"/>
                </a:solidFill>
                <a:latin typeface="Consolas"/>
                <a:ea typeface="Consolas"/>
                <a:cs typeface="Consolas"/>
                <a:sym typeface="Consolas"/>
              </a:rPr>
              <a:t>bucket_name = ”</a:t>
            </a:r>
            <a:r>
              <a:rPr lang="en-US" sz="2000">
                <a:solidFill>
                  <a:srgbClr val="00B050"/>
                </a:solidFill>
                <a:latin typeface="Consolas"/>
                <a:ea typeface="Consolas"/>
                <a:cs typeface="Consolas"/>
                <a:sym typeface="Consolas"/>
              </a:rPr>
              <a:t>samplebucket</a:t>
            </a:r>
            <a:r>
              <a:rPr lang="en-US" sz="2000">
                <a:solidFill>
                  <a:schemeClr val="dk1"/>
                </a:solidFill>
                <a:latin typeface="Consolas"/>
                <a:ea typeface="Consolas"/>
                <a:cs typeface="Consolas"/>
                <a:sym typeface="Consolas"/>
              </a:rPr>
              <a:t>”</a:t>
            </a:r>
            <a:endParaRPr/>
          </a:p>
          <a:p>
            <a:pPr indent="0" lvl="0" marL="0" marR="0" rtl="0" algn="l">
              <a:spcBef>
                <a:spcPts val="0"/>
              </a:spcBef>
              <a:spcAft>
                <a:spcPts val="0"/>
              </a:spcAft>
              <a:buNone/>
            </a:pPr>
            <a:r>
              <a:rPr lang="en-US" sz="2000">
                <a:solidFill>
                  <a:schemeClr val="dk1"/>
                </a:solidFill>
                <a:latin typeface="Consolas"/>
                <a:ea typeface="Consolas"/>
                <a:cs typeface="Consolas"/>
                <a:sym typeface="Consolas"/>
              </a:rPr>
              <a:t>filename = </a:t>
            </a:r>
            <a:r>
              <a:rPr lang="en-US" sz="2000">
                <a:solidFill>
                  <a:srgbClr val="00B050"/>
                </a:solidFill>
                <a:latin typeface="Consolas"/>
                <a:ea typeface="Consolas"/>
                <a:cs typeface="Consolas"/>
                <a:sym typeface="Consolas"/>
              </a:rPr>
              <a:t>"/resources/website/core.css</a:t>
            </a:r>
            <a:r>
              <a:rPr lang="en-US" sz="2000">
                <a:solidFill>
                  <a:schemeClr val="dk1"/>
                </a:solidFill>
                <a:latin typeface="Consolas"/>
                <a:ea typeface="Consolas"/>
                <a:cs typeface="Consolas"/>
                <a:sym typeface="Consolas"/>
              </a:rPr>
              <a:t>"</a:t>
            </a:r>
            <a:endParaRPr/>
          </a:p>
          <a:p>
            <a:pPr indent="0" lvl="0" marL="0" marR="0" rtl="0" algn="l">
              <a:spcBef>
                <a:spcPts val="0"/>
              </a:spcBef>
              <a:spcAft>
                <a:spcPts val="0"/>
              </a:spcAft>
              <a:buNone/>
            </a:pPr>
            <a:r>
              <a:rPr lang="en-US" sz="2000">
                <a:solidFill>
                  <a:schemeClr val="dk1"/>
                </a:solidFill>
                <a:latin typeface="Consolas"/>
                <a:ea typeface="Consolas"/>
                <a:cs typeface="Consolas"/>
                <a:sym typeface="Consolas"/>
              </a:rPr>
              <a:t>S3API.upload_file(filename, bucket_name, "</a:t>
            </a:r>
            <a:r>
              <a:rPr lang="en-US" sz="2000">
                <a:solidFill>
                  <a:srgbClr val="00B050"/>
                </a:solidFill>
                <a:latin typeface="Consolas"/>
                <a:ea typeface="Consolas"/>
                <a:cs typeface="Consolas"/>
                <a:sym typeface="Consolas"/>
              </a:rPr>
              <a:t>core.css</a:t>
            </a:r>
            <a:r>
              <a:rPr lang="en-US" sz="2000">
                <a:solidFill>
                  <a:schemeClr val="dk1"/>
                </a:solidFill>
                <a:latin typeface="Consolas"/>
                <a:ea typeface="Consolas"/>
                <a:cs typeface="Consolas"/>
                <a:sym typeface="Consolas"/>
              </a:rPr>
              <a:t>", </a:t>
            </a:r>
            <a:r>
              <a:rPr lang="en-US" sz="2000">
                <a:solidFill>
                  <a:srgbClr val="FF9B29"/>
                </a:solidFill>
                <a:latin typeface="Consolas"/>
                <a:ea typeface="Consolas"/>
                <a:cs typeface="Consolas"/>
                <a:sym typeface="Consolas"/>
              </a:rPr>
              <a:t>ExtraArgs</a:t>
            </a:r>
            <a:r>
              <a:rPr lang="en-US" sz="2000">
                <a:solidFill>
                  <a:schemeClr val="dk1"/>
                </a:solidFill>
                <a:latin typeface="Consolas"/>
                <a:ea typeface="Consolas"/>
                <a:cs typeface="Consolas"/>
                <a:sym typeface="Consolas"/>
              </a:rPr>
              <a:t>={'ContentType': "</a:t>
            </a:r>
            <a:r>
              <a:rPr lang="en-US" sz="2000">
                <a:solidFill>
                  <a:srgbClr val="00B050"/>
                </a:solidFill>
                <a:latin typeface="Consolas"/>
                <a:ea typeface="Consolas"/>
                <a:cs typeface="Consolas"/>
                <a:sym typeface="Consolas"/>
              </a:rPr>
              <a:t>text/css</a:t>
            </a:r>
            <a:r>
              <a:rPr lang="en-US" sz="2000">
                <a:solidFill>
                  <a:schemeClr val="dk1"/>
                </a:solidFill>
                <a:latin typeface="Consolas"/>
                <a:ea typeface="Consolas"/>
                <a:cs typeface="Consolas"/>
                <a:sym typeface="Consolas"/>
              </a:rPr>
              <a:t>", "</a:t>
            </a:r>
            <a:r>
              <a:rPr lang="en-US" sz="2000">
                <a:solidFill>
                  <a:srgbClr val="00B050"/>
                </a:solidFill>
                <a:latin typeface="Consolas"/>
                <a:ea typeface="Consolas"/>
                <a:cs typeface="Consolas"/>
                <a:sym typeface="Consolas"/>
              </a:rPr>
              <a:t>CacheControl</a:t>
            </a:r>
            <a:r>
              <a:rPr lang="en-US" sz="2000">
                <a:solidFill>
                  <a:schemeClr val="dk1"/>
                </a:solidFill>
                <a:latin typeface="Consolas"/>
                <a:ea typeface="Consolas"/>
                <a:cs typeface="Consolas"/>
                <a:sym typeface="Consolas"/>
              </a:rPr>
              <a:t>": "</a:t>
            </a:r>
            <a:r>
              <a:rPr lang="en-US" sz="2000">
                <a:solidFill>
                  <a:srgbClr val="00B050"/>
                </a:solidFill>
                <a:latin typeface="Consolas"/>
                <a:ea typeface="Consolas"/>
                <a:cs typeface="Consolas"/>
                <a:sym typeface="Consolas"/>
              </a:rPr>
              <a:t>max-age=0</a:t>
            </a:r>
            <a:r>
              <a:rPr lang="en-US" sz="2000">
                <a:solidFill>
                  <a:schemeClr val="dk1"/>
                </a:solidFill>
                <a:latin typeface="Consolas"/>
                <a:ea typeface="Consolas"/>
                <a:cs typeface="Consolas"/>
                <a:sym typeface="Consolas"/>
              </a:rPr>
              <a:t>"})</a:t>
            </a:r>
            <a:endParaRPr/>
          </a:p>
        </p:txBody>
      </p:sp>
      <p:cxnSp>
        <p:nvCxnSpPr>
          <p:cNvPr id="381" name="Google Shape;381;p45"/>
          <p:cNvCxnSpPr>
            <a:endCxn id="382" idx="0"/>
          </p:cNvCxnSpPr>
          <p:nvPr/>
        </p:nvCxnSpPr>
        <p:spPr>
          <a:xfrm>
            <a:off x="7886760" y="3708549"/>
            <a:ext cx="2666400" cy="471300"/>
          </a:xfrm>
          <a:prstGeom prst="bentConnector2">
            <a:avLst/>
          </a:prstGeom>
          <a:noFill/>
          <a:ln cap="flat" cmpd="sng" w="22225">
            <a:solidFill>
              <a:schemeClr val="accent1"/>
            </a:solidFill>
            <a:prstDash val="solid"/>
            <a:miter lim="800000"/>
            <a:headEnd len="sm" w="sm" type="none"/>
            <a:tailEnd len="med" w="med" type="triangle"/>
          </a:ln>
        </p:spPr>
      </p:cxnSp>
      <p:pic>
        <p:nvPicPr>
          <p:cNvPr id="382" name="Google Shape;382;p45"/>
          <p:cNvPicPr preferRelativeResize="0"/>
          <p:nvPr/>
        </p:nvPicPr>
        <p:blipFill rotWithShape="1">
          <a:blip r:embed="rId3">
            <a:alphaModFix/>
          </a:blip>
          <a:srcRect b="0" l="0" r="0" t="0"/>
          <a:stretch/>
        </p:blipFill>
        <p:spPr>
          <a:xfrm>
            <a:off x="9464909" y="4179849"/>
            <a:ext cx="2176501" cy="2176501"/>
          </a:xfrm>
          <a:prstGeom prst="rect">
            <a:avLst/>
          </a:prstGeom>
          <a:noFill/>
          <a:ln>
            <a:noFill/>
          </a:ln>
        </p:spPr>
      </p:pic>
      <p:sp>
        <p:nvSpPr>
          <p:cNvPr id="383" name="Google Shape;383;p45"/>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6"/>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GET object</a:t>
            </a:r>
            <a:endParaRPr/>
          </a:p>
        </p:txBody>
      </p:sp>
      <p:sp>
        <p:nvSpPr>
          <p:cNvPr id="389" name="Google Shape;389;p46"/>
          <p:cNvSpPr txBox="1"/>
          <p:nvPr>
            <p:ph idx="1" type="body"/>
          </p:nvPr>
        </p:nvSpPr>
        <p:spPr>
          <a:xfrm>
            <a:off x="723210" y="1420110"/>
            <a:ext cx="10745580" cy="491330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latin typeface="Arial"/>
                <a:ea typeface="Arial"/>
                <a:cs typeface="Arial"/>
                <a:sym typeface="Arial"/>
              </a:rPr>
              <a:t>Use the GET object operation to retrieve objects from Amazon S3</a:t>
            </a:r>
            <a:endParaRPr/>
          </a:p>
        </p:txBody>
      </p:sp>
      <p:grpSp>
        <p:nvGrpSpPr>
          <p:cNvPr id="390" name="Google Shape;390;p46"/>
          <p:cNvGrpSpPr/>
          <p:nvPr/>
        </p:nvGrpSpPr>
        <p:grpSpPr>
          <a:xfrm>
            <a:off x="1852428" y="2167001"/>
            <a:ext cx="8163422" cy="3864076"/>
            <a:chOff x="1852428" y="1870669"/>
            <a:chExt cx="8163422" cy="3864076"/>
          </a:xfrm>
        </p:grpSpPr>
        <p:sp>
          <p:nvSpPr>
            <p:cNvPr id="391" name="Google Shape;391;p46"/>
            <p:cNvSpPr txBox="1"/>
            <p:nvPr/>
          </p:nvSpPr>
          <p:spPr>
            <a:xfrm>
              <a:off x="1852428" y="2816136"/>
              <a:ext cx="351410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GET the </a:t>
              </a:r>
              <a:r>
                <a:rPr lang="en-US" sz="2400">
                  <a:solidFill>
                    <a:srgbClr val="000000"/>
                  </a:solidFill>
                  <a:latin typeface="Arial"/>
                  <a:ea typeface="Arial"/>
                  <a:cs typeface="Arial"/>
                  <a:sym typeface="Arial"/>
                </a:rPr>
                <a:t>complete object</a:t>
              </a:r>
              <a:endParaRPr sz="2400">
                <a:solidFill>
                  <a:srgbClr val="000000"/>
                </a:solidFill>
                <a:latin typeface="Arial"/>
                <a:ea typeface="Arial"/>
                <a:cs typeface="Arial"/>
                <a:sym typeface="Arial"/>
              </a:endParaRPr>
            </a:p>
          </p:txBody>
        </p:sp>
        <p:sp>
          <p:nvSpPr>
            <p:cNvPr id="392" name="Google Shape;392;p46"/>
            <p:cNvSpPr txBox="1"/>
            <p:nvPr/>
          </p:nvSpPr>
          <p:spPr>
            <a:xfrm>
              <a:off x="7024325" y="2816136"/>
              <a:ext cx="299152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GET a range of </a:t>
              </a:r>
              <a:r>
                <a:rPr lang="en-US" sz="2400">
                  <a:solidFill>
                    <a:srgbClr val="000000"/>
                  </a:solidFill>
                  <a:latin typeface="Arial"/>
                  <a:ea typeface="Arial"/>
                  <a:cs typeface="Arial"/>
                  <a:sym typeface="Arial"/>
                </a:rPr>
                <a:t>bytes</a:t>
              </a:r>
              <a:endParaRPr sz="2400">
                <a:solidFill>
                  <a:srgbClr val="000000"/>
                </a:solidFill>
                <a:latin typeface="Arial"/>
                <a:ea typeface="Arial"/>
                <a:cs typeface="Arial"/>
                <a:sym typeface="Arial"/>
              </a:endParaRPr>
            </a:p>
          </p:txBody>
        </p:sp>
        <p:grpSp>
          <p:nvGrpSpPr>
            <p:cNvPr id="393" name="Google Shape;393;p46"/>
            <p:cNvGrpSpPr/>
            <p:nvPr/>
          </p:nvGrpSpPr>
          <p:grpSpPr>
            <a:xfrm>
              <a:off x="4907601" y="1870669"/>
              <a:ext cx="2376798" cy="3864076"/>
              <a:chOff x="4277336" y="1870669"/>
              <a:chExt cx="2376798" cy="3864076"/>
            </a:xfrm>
          </p:grpSpPr>
          <p:pic>
            <p:nvPicPr>
              <p:cNvPr id="394" name="Google Shape;394;p46"/>
              <p:cNvPicPr preferRelativeResize="0"/>
              <p:nvPr/>
            </p:nvPicPr>
            <p:blipFill rotWithShape="1">
              <a:blip r:embed="rId3">
                <a:alphaModFix/>
              </a:blip>
              <a:srcRect b="0" l="0" r="0" t="0"/>
              <a:stretch/>
            </p:blipFill>
            <p:spPr>
              <a:xfrm>
                <a:off x="4277336" y="3357947"/>
                <a:ext cx="2376798" cy="2376798"/>
              </a:xfrm>
              <a:prstGeom prst="rect">
                <a:avLst/>
              </a:prstGeom>
              <a:noFill/>
              <a:ln>
                <a:noFill/>
              </a:ln>
            </p:spPr>
          </p:pic>
          <p:sp>
            <p:nvSpPr>
              <p:cNvPr id="395" name="Google Shape;395;p46"/>
              <p:cNvSpPr/>
              <p:nvPr/>
            </p:nvSpPr>
            <p:spPr>
              <a:xfrm>
                <a:off x="4884379" y="4698766"/>
                <a:ext cx="428613" cy="428613"/>
              </a:xfrm>
              <a:prstGeom prst="ellipse">
                <a:avLst/>
              </a:prstGeom>
              <a:solidFill>
                <a:schemeClr val="lt1"/>
              </a:solidFill>
              <a:ln cap="flat" cmpd="sng" w="76200">
                <a:solidFill>
                  <a:srgbClr val="3F862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396" name="Google Shape;396;p46"/>
              <p:cNvCxnSpPr/>
              <p:nvPr/>
            </p:nvCxnSpPr>
            <p:spPr>
              <a:xfrm rot="10800000">
                <a:off x="4765458" y="2347954"/>
                <a:ext cx="295412" cy="2114864"/>
              </a:xfrm>
              <a:prstGeom prst="straightConnector1">
                <a:avLst/>
              </a:prstGeom>
              <a:noFill/>
              <a:ln cap="flat" cmpd="sng" w="50800">
                <a:solidFill>
                  <a:schemeClr val="dk1"/>
                </a:solidFill>
                <a:prstDash val="solid"/>
                <a:miter lim="800000"/>
                <a:headEnd len="sm" w="sm" type="none"/>
                <a:tailEnd len="med" w="med" type="triangle"/>
              </a:ln>
            </p:spPr>
          </p:cxnSp>
          <p:sp>
            <p:nvSpPr>
              <p:cNvPr id="397" name="Google Shape;397;p46"/>
              <p:cNvSpPr/>
              <p:nvPr/>
            </p:nvSpPr>
            <p:spPr>
              <a:xfrm>
                <a:off x="4453031" y="1870669"/>
                <a:ext cx="428613" cy="428613"/>
              </a:xfrm>
              <a:prstGeom prst="ellipse">
                <a:avLst/>
              </a:prstGeom>
              <a:solidFill>
                <a:schemeClr val="lt1"/>
              </a:solidFill>
              <a:ln cap="flat" cmpd="sng" w="76200">
                <a:solidFill>
                  <a:srgbClr val="3F862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98" name="Google Shape;398;p46"/>
              <p:cNvGrpSpPr/>
              <p:nvPr/>
            </p:nvGrpSpPr>
            <p:grpSpPr>
              <a:xfrm>
                <a:off x="5678147" y="4814826"/>
                <a:ext cx="428613" cy="428613"/>
                <a:chOff x="8108181" y="4304135"/>
                <a:chExt cx="428613" cy="428613"/>
              </a:xfrm>
            </p:grpSpPr>
            <p:sp>
              <p:nvSpPr>
                <p:cNvPr id="399" name="Google Shape;399;p46"/>
                <p:cNvSpPr/>
                <p:nvPr/>
              </p:nvSpPr>
              <p:spPr>
                <a:xfrm>
                  <a:off x="8108181" y="4304135"/>
                  <a:ext cx="428613" cy="428613"/>
                </a:xfrm>
                <a:prstGeom prst="ellipse">
                  <a:avLst/>
                </a:prstGeom>
                <a:solidFill>
                  <a:srgbClr val="3F8624"/>
                </a:solidFill>
                <a:ln cap="flat" cmpd="sng" w="762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400" name="Google Shape;400;p46"/>
                <p:cNvCxnSpPr>
                  <a:stCxn id="399" idx="1"/>
                  <a:endCxn id="399" idx="5"/>
                </p:cNvCxnSpPr>
                <p:nvPr/>
              </p:nvCxnSpPr>
              <p:spPr>
                <a:xfrm>
                  <a:off x="8170950" y="4366904"/>
                  <a:ext cx="303000" cy="303000"/>
                </a:xfrm>
                <a:prstGeom prst="straightConnector1">
                  <a:avLst/>
                </a:prstGeom>
                <a:noFill/>
                <a:ln cap="flat" cmpd="sng" w="9525">
                  <a:solidFill>
                    <a:schemeClr val="lt2"/>
                  </a:solidFill>
                  <a:prstDash val="solid"/>
                  <a:miter lim="800000"/>
                  <a:headEnd len="sm" w="sm" type="none"/>
                  <a:tailEnd len="sm" w="sm" type="none"/>
                </a:ln>
              </p:spPr>
            </p:cxnSp>
          </p:grpSp>
          <p:cxnSp>
            <p:nvCxnSpPr>
              <p:cNvPr id="401" name="Google Shape;401;p46"/>
              <p:cNvCxnSpPr/>
              <p:nvPr/>
            </p:nvCxnSpPr>
            <p:spPr>
              <a:xfrm flipH="1" rot="10800000">
                <a:off x="5959054" y="2347954"/>
                <a:ext cx="295412" cy="2114864"/>
              </a:xfrm>
              <a:prstGeom prst="straightConnector1">
                <a:avLst/>
              </a:prstGeom>
              <a:noFill/>
              <a:ln cap="flat" cmpd="sng" w="50800">
                <a:solidFill>
                  <a:schemeClr val="dk1"/>
                </a:solidFill>
                <a:prstDash val="solid"/>
                <a:miter lim="800000"/>
                <a:headEnd len="sm" w="sm" type="none"/>
                <a:tailEnd len="med" w="med" type="triangle"/>
              </a:ln>
            </p:spPr>
          </p:cxnSp>
          <p:sp>
            <p:nvSpPr>
              <p:cNvPr id="402" name="Google Shape;402;p46"/>
              <p:cNvSpPr/>
              <p:nvPr/>
            </p:nvSpPr>
            <p:spPr>
              <a:xfrm>
                <a:off x="6303317" y="1997587"/>
                <a:ext cx="350817" cy="350367"/>
              </a:xfrm>
              <a:custGeom>
                <a:rect b="b" l="l" r="r" t="t"/>
                <a:pathLst>
                  <a:path extrusionOk="0" h="350367" w="350817">
                    <a:moveTo>
                      <a:pt x="136510" y="0"/>
                    </a:moveTo>
                    <a:cubicBezTo>
                      <a:pt x="254868" y="0"/>
                      <a:pt x="350817" y="95949"/>
                      <a:pt x="350817" y="214307"/>
                    </a:cubicBezTo>
                    <a:cubicBezTo>
                      <a:pt x="350817" y="243897"/>
                      <a:pt x="344820" y="272086"/>
                      <a:pt x="333976" y="297725"/>
                    </a:cubicBezTo>
                    <a:lnTo>
                      <a:pt x="298483" y="350367"/>
                    </a:lnTo>
                    <a:lnTo>
                      <a:pt x="0" y="52638"/>
                    </a:lnTo>
                    <a:lnTo>
                      <a:pt x="53093" y="16842"/>
                    </a:lnTo>
                    <a:cubicBezTo>
                      <a:pt x="78732" y="5997"/>
                      <a:pt x="106921" y="0"/>
                      <a:pt x="136510" y="0"/>
                    </a:cubicBezTo>
                    <a:close/>
                  </a:path>
                </a:pathLst>
              </a:custGeom>
              <a:solidFill>
                <a:srgbClr val="3F8624"/>
              </a:solidFill>
              <a:ln cap="flat" cmpd="sng" w="76200">
                <a:solidFill>
                  <a:srgbClr val="3F862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sp>
        <p:nvSpPr>
          <p:cNvPr id="403" name="Google Shape;403;p46"/>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7"/>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FFFF"/>
              </a:buClr>
              <a:buSzPts val="4000"/>
              <a:buFont typeface="Arial"/>
              <a:buNone/>
            </a:pPr>
            <a:r>
              <a:rPr lang="en-US">
                <a:solidFill>
                  <a:srgbClr val="FFFFFF"/>
                </a:solidFill>
              </a:rPr>
              <a:t>SELECT object</a:t>
            </a:r>
            <a:endParaRPr>
              <a:solidFill>
                <a:srgbClr val="FFFFFF"/>
              </a:solidFill>
              <a:latin typeface="Arial"/>
              <a:ea typeface="Arial"/>
              <a:cs typeface="Arial"/>
              <a:sym typeface="Arial"/>
            </a:endParaRPr>
          </a:p>
        </p:txBody>
      </p:sp>
      <p:grpSp>
        <p:nvGrpSpPr>
          <p:cNvPr descr="before the s3 select operation is applied, data that looks like 1s and 0s from s3 bucket is filtered. after the s3 select operation is applied, data in the form of 1s and 0s is retrieved up to 400 percent faster and is up to 80 percent less expensive." id="409" name="Google Shape;409;p47"/>
          <p:cNvGrpSpPr/>
          <p:nvPr/>
        </p:nvGrpSpPr>
        <p:grpSpPr>
          <a:xfrm>
            <a:off x="912489" y="1165055"/>
            <a:ext cx="11279511" cy="5163893"/>
            <a:chOff x="520603" y="1265923"/>
            <a:chExt cx="11279511" cy="5163893"/>
          </a:xfrm>
        </p:grpSpPr>
        <p:pic>
          <p:nvPicPr>
            <p:cNvPr id="410" name="Google Shape;410;p47"/>
            <p:cNvPicPr preferRelativeResize="0"/>
            <p:nvPr/>
          </p:nvPicPr>
          <p:blipFill rotWithShape="1">
            <a:blip r:embed="rId3">
              <a:alphaModFix/>
            </a:blip>
            <a:srcRect b="0" l="0" r="0" t="0"/>
            <a:stretch/>
          </p:blipFill>
          <p:spPr>
            <a:xfrm>
              <a:off x="520603" y="1265923"/>
              <a:ext cx="9935762" cy="5136491"/>
            </a:xfrm>
            <a:prstGeom prst="rect">
              <a:avLst/>
            </a:prstGeom>
            <a:noFill/>
            <a:ln>
              <a:noFill/>
            </a:ln>
          </p:spPr>
        </p:pic>
        <p:sp>
          <p:nvSpPr>
            <p:cNvPr id="411" name="Google Shape;411;p47"/>
            <p:cNvSpPr txBox="1"/>
            <p:nvPr/>
          </p:nvSpPr>
          <p:spPr>
            <a:xfrm>
              <a:off x="820011" y="2305199"/>
              <a:ext cx="130195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Before:</a:t>
              </a:r>
              <a:endParaRPr/>
            </a:p>
          </p:txBody>
        </p:sp>
        <p:sp>
          <p:nvSpPr>
            <p:cNvPr id="412" name="Google Shape;412;p47"/>
            <p:cNvSpPr txBox="1"/>
            <p:nvPr/>
          </p:nvSpPr>
          <p:spPr>
            <a:xfrm>
              <a:off x="820011" y="4878111"/>
              <a:ext cx="1051891"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After:</a:t>
              </a:r>
              <a:endParaRPr/>
            </a:p>
          </p:txBody>
        </p:sp>
        <p:sp>
          <p:nvSpPr>
            <p:cNvPr id="413" name="Google Shape;413;p47"/>
            <p:cNvSpPr txBox="1"/>
            <p:nvPr/>
          </p:nvSpPr>
          <p:spPr>
            <a:xfrm>
              <a:off x="2171321" y="3429000"/>
              <a:ext cx="198323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Amazon S3</a:t>
              </a:r>
              <a:endParaRPr/>
            </a:p>
          </p:txBody>
        </p:sp>
        <p:sp>
          <p:nvSpPr>
            <p:cNvPr id="414" name="Google Shape;414;p47"/>
            <p:cNvSpPr txBox="1"/>
            <p:nvPr/>
          </p:nvSpPr>
          <p:spPr>
            <a:xfrm>
              <a:off x="7378793" y="3952220"/>
              <a:ext cx="407515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Up to 400 percent faster</a:t>
              </a:r>
              <a:endParaRPr/>
            </a:p>
          </p:txBody>
        </p:sp>
        <p:sp>
          <p:nvSpPr>
            <p:cNvPr id="415" name="Google Shape;415;p47"/>
            <p:cNvSpPr txBox="1"/>
            <p:nvPr/>
          </p:nvSpPr>
          <p:spPr>
            <a:xfrm>
              <a:off x="6625299" y="5906596"/>
              <a:ext cx="517481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Up to 80 percent less expensive</a:t>
              </a:r>
              <a:endParaRPr/>
            </a:p>
          </p:txBody>
        </p:sp>
        <p:sp>
          <p:nvSpPr>
            <p:cNvPr id="416" name="Google Shape;416;p47"/>
            <p:cNvSpPr txBox="1"/>
            <p:nvPr/>
          </p:nvSpPr>
          <p:spPr>
            <a:xfrm>
              <a:off x="2171322" y="5866695"/>
              <a:ext cx="198323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Amazon S3</a:t>
              </a:r>
              <a:endParaRPr/>
            </a:p>
          </p:txBody>
        </p:sp>
        <p:sp>
          <p:nvSpPr>
            <p:cNvPr id="417" name="Google Shape;417;p47"/>
            <p:cNvSpPr txBox="1"/>
            <p:nvPr/>
          </p:nvSpPr>
          <p:spPr>
            <a:xfrm>
              <a:off x="4274439" y="4354891"/>
              <a:ext cx="164339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S3 Select</a:t>
              </a:r>
              <a:endParaRPr/>
            </a:p>
          </p:txBody>
        </p:sp>
      </p:grpSp>
      <p:sp>
        <p:nvSpPr>
          <p:cNvPr id="418" name="Google Shape;418;p47"/>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8"/>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latin typeface="Arial"/>
                <a:ea typeface="Arial"/>
                <a:cs typeface="Arial"/>
                <a:sym typeface="Arial"/>
              </a:rPr>
              <a:t>Versioning</a:t>
            </a:r>
            <a:endParaRPr/>
          </a:p>
        </p:txBody>
      </p:sp>
      <p:sp>
        <p:nvSpPr>
          <p:cNvPr id="424" name="Google Shape;424;p48"/>
          <p:cNvSpPr txBox="1"/>
          <p:nvPr>
            <p:ph idx="1" type="body"/>
          </p:nvPr>
        </p:nvSpPr>
        <p:spPr>
          <a:xfrm>
            <a:off x="419101" y="1528175"/>
            <a:ext cx="6338134" cy="464878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It is a way to keep multiple variants of an object in the same bucket.</a:t>
            </a:r>
            <a:endParaRPr/>
          </a:p>
          <a:p>
            <a:pPr indent="-228600" lvl="0" marL="228600" rtl="0" algn="l">
              <a:lnSpc>
                <a:spcPct val="90000"/>
              </a:lnSpc>
              <a:spcBef>
                <a:spcPts val="1000"/>
              </a:spcBef>
              <a:spcAft>
                <a:spcPts val="0"/>
              </a:spcAft>
              <a:buClr>
                <a:schemeClr val="dk1"/>
              </a:buClr>
              <a:buSzPts val="2800"/>
              <a:buChar char="•"/>
            </a:pPr>
            <a:r>
              <a:rPr lang="en-US"/>
              <a:t>It is a way to recover from unintended user actions and application failures.</a:t>
            </a:r>
            <a:endParaRPr/>
          </a:p>
          <a:p>
            <a:pPr indent="-228600" lvl="0" marL="228600" rtl="0" algn="l">
              <a:lnSpc>
                <a:spcPct val="90000"/>
              </a:lnSpc>
              <a:spcBef>
                <a:spcPts val="1000"/>
              </a:spcBef>
              <a:spcAft>
                <a:spcPts val="0"/>
              </a:spcAft>
              <a:buClr>
                <a:schemeClr val="dk1"/>
              </a:buClr>
              <a:buSzPts val="2800"/>
              <a:buChar char="•"/>
            </a:pPr>
            <a:r>
              <a:rPr lang="en-US"/>
              <a:t>In versioning-enabled S3 buckets, each object has a version ID.</a:t>
            </a:r>
            <a:endParaRPr/>
          </a:p>
          <a:p>
            <a:pPr indent="-228600" lvl="0" marL="228600" rtl="0" algn="l">
              <a:lnSpc>
                <a:spcPct val="90000"/>
              </a:lnSpc>
              <a:spcBef>
                <a:spcPts val="1000"/>
              </a:spcBef>
              <a:spcAft>
                <a:spcPts val="0"/>
              </a:spcAft>
              <a:buClr>
                <a:schemeClr val="dk1"/>
              </a:buClr>
              <a:buSzPts val="2800"/>
              <a:buChar char="•"/>
            </a:pPr>
            <a:r>
              <a:rPr lang="en-US"/>
              <a:t>After versioning is enabled, it can only be </a:t>
            </a:r>
            <a:r>
              <a:rPr i="1" lang="en-US"/>
              <a:t>suspended</a:t>
            </a:r>
            <a:r>
              <a:rPr lang="en-US"/>
              <a:t> (it can’t be disabled).</a:t>
            </a:r>
            <a:endParaRPr/>
          </a:p>
          <a:p>
            <a:pPr indent="-228600" lvl="0" marL="228600" rtl="0" algn="l">
              <a:lnSpc>
                <a:spcPct val="90000"/>
              </a:lnSpc>
              <a:spcBef>
                <a:spcPts val="1000"/>
              </a:spcBef>
              <a:spcAft>
                <a:spcPts val="0"/>
              </a:spcAft>
              <a:buClr>
                <a:schemeClr val="dk1"/>
              </a:buClr>
              <a:buSzPts val="2800"/>
              <a:buChar char="•"/>
            </a:pPr>
            <a:r>
              <a:rPr lang="en-US"/>
              <a:t>Versioned buckets support object locking.</a:t>
            </a:r>
            <a:endParaRPr/>
          </a:p>
        </p:txBody>
      </p:sp>
      <p:sp>
        <p:nvSpPr>
          <p:cNvPr id="425" name="Google Shape;425;p48"/>
          <p:cNvSpPr txBox="1"/>
          <p:nvPr/>
        </p:nvSpPr>
        <p:spPr>
          <a:xfrm>
            <a:off x="8894069" y="5164234"/>
            <a:ext cx="211468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S3 bucket with versioning enabled</a:t>
            </a:r>
            <a:endParaRPr/>
          </a:p>
        </p:txBody>
      </p:sp>
      <p:sp>
        <p:nvSpPr>
          <p:cNvPr id="426" name="Google Shape;426;p48"/>
          <p:cNvSpPr/>
          <p:nvPr/>
        </p:nvSpPr>
        <p:spPr>
          <a:xfrm>
            <a:off x="8827935" y="2748110"/>
            <a:ext cx="2238233" cy="2306472"/>
          </a:xfrm>
          <a:prstGeom prst="can">
            <a:avLst>
              <a:gd fmla="val 25000" name="adj"/>
            </a:avLst>
          </a:prstGeom>
          <a:solidFill>
            <a:schemeClr val="dk2"/>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27" name="Google Shape;427;p48"/>
          <p:cNvSpPr/>
          <p:nvPr/>
        </p:nvSpPr>
        <p:spPr>
          <a:xfrm>
            <a:off x="8827935" y="3924092"/>
            <a:ext cx="2238233" cy="1130490"/>
          </a:xfrm>
          <a:prstGeom prst="can">
            <a:avLst>
              <a:gd fmla="val 47586" name="adj"/>
            </a:avLst>
          </a:prstGeom>
          <a:solidFill>
            <a:srgbClr val="ABE8E1"/>
          </a:solidFill>
          <a:ln cap="flat" cmpd="sng" w="12700">
            <a:solidFill>
              <a:srgbClr val="19222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Object Key = photo.gif ID = 111111</a:t>
            </a:r>
            <a:endParaRPr/>
          </a:p>
        </p:txBody>
      </p:sp>
      <p:grpSp>
        <p:nvGrpSpPr>
          <p:cNvPr id="428" name="Google Shape;428;p48"/>
          <p:cNvGrpSpPr/>
          <p:nvPr/>
        </p:nvGrpSpPr>
        <p:grpSpPr>
          <a:xfrm>
            <a:off x="8663891" y="1806605"/>
            <a:ext cx="1679364" cy="2052645"/>
            <a:chOff x="8663891" y="1806605"/>
            <a:chExt cx="1679364" cy="2052645"/>
          </a:xfrm>
        </p:grpSpPr>
        <p:sp>
          <p:nvSpPr>
            <p:cNvPr id="429" name="Google Shape;429;p48"/>
            <p:cNvSpPr txBox="1"/>
            <p:nvPr/>
          </p:nvSpPr>
          <p:spPr>
            <a:xfrm>
              <a:off x="9783486" y="1806605"/>
              <a:ext cx="559769"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PUT</a:t>
              </a:r>
              <a:endParaRPr/>
            </a:p>
          </p:txBody>
        </p:sp>
        <p:sp>
          <p:nvSpPr>
            <p:cNvPr id="430" name="Google Shape;430;p48"/>
            <p:cNvSpPr/>
            <p:nvPr/>
          </p:nvSpPr>
          <p:spPr>
            <a:xfrm>
              <a:off x="8663891" y="1853030"/>
              <a:ext cx="1443367" cy="2006220"/>
            </a:xfrm>
            <a:custGeom>
              <a:rect b="b" l="l" r="r" t="t"/>
              <a:pathLst>
                <a:path extrusionOk="0" h="120000" w="120000">
                  <a:moveTo>
                    <a:pt x="53405" y="5828"/>
                  </a:moveTo>
                  <a:lnTo>
                    <a:pt x="53405" y="5828"/>
                  </a:lnTo>
                  <a:cubicBezTo>
                    <a:pt x="80658" y="2239"/>
                    <a:pt x="105963" y="21108"/>
                    <a:pt x="111444" y="49105"/>
                  </a:cubicBezTo>
                  <a:lnTo>
                    <a:pt x="118883" y="49105"/>
                  </a:lnTo>
                  <a:lnTo>
                    <a:pt x="105000" y="60000"/>
                  </a:lnTo>
                  <a:lnTo>
                    <a:pt x="88883" y="49105"/>
                  </a:lnTo>
                  <a:lnTo>
                    <a:pt x="96322" y="49105"/>
                  </a:lnTo>
                  <a:lnTo>
                    <a:pt x="96322" y="49105"/>
                  </a:lnTo>
                  <a:cubicBezTo>
                    <a:pt x="91568" y="27472"/>
                    <a:pt x="73646" y="13479"/>
                    <a:pt x="54720" y="16624"/>
                  </a:cubicBezTo>
                  <a:close/>
                </a:path>
              </a:pathLst>
            </a:custGeom>
            <a:solidFill>
              <a:schemeClr val="accent2"/>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
        <p:nvSpPr>
          <p:cNvPr id="431" name="Google Shape;431;p48"/>
          <p:cNvSpPr/>
          <p:nvPr/>
        </p:nvSpPr>
        <p:spPr>
          <a:xfrm>
            <a:off x="6993231" y="1528175"/>
            <a:ext cx="2238233" cy="1130490"/>
          </a:xfrm>
          <a:prstGeom prst="can">
            <a:avLst>
              <a:gd fmla="val 47586" name="adj"/>
            </a:avLst>
          </a:prstGeom>
          <a:solidFill>
            <a:srgbClr val="ABE8E1"/>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dk1"/>
              </a:solidFill>
              <a:latin typeface="Arial"/>
              <a:ea typeface="Arial"/>
              <a:cs typeface="Arial"/>
              <a:sym typeface="Arial"/>
            </a:endParaRPr>
          </a:p>
          <a:p>
            <a:pPr indent="0" lvl="0" marL="0" marR="0" rtl="0" algn="ctr">
              <a:spcBef>
                <a:spcPts val="0"/>
              </a:spcBef>
              <a:spcAft>
                <a:spcPts val="0"/>
              </a:spcAft>
              <a:buNone/>
            </a:pPr>
            <a:r>
              <a:rPr lang="en-US" sz="1600">
                <a:solidFill>
                  <a:schemeClr val="dk1"/>
                </a:solidFill>
                <a:latin typeface="Arial"/>
                <a:ea typeface="Arial"/>
                <a:cs typeface="Arial"/>
                <a:sym typeface="Arial"/>
              </a:rPr>
              <a:t>Obvect Key = photo.gif</a:t>
            </a:r>
            <a:endParaRPr/>
          </a:p>
        </p:txBody>
      </p:sp>
      <p:sp>
        <p:nvSpPr>
          <p:cNvPr id="432" name="Google Shape;432;p48"/>
          <p:cNvSpPr/>
          <p:nvPr/>
        </p:nvSpPr>
        <p:spPr>
          <a:xfrm>
            <a:off x="8827935" y="3336101"/>
            <a:ext cx="2238233" cy="1130490"/>
          </a:xfrm>
          <a:prstGeom prst="can">
            <a:avLst>
              <a:gd fmla="val 47586" name="adj"/>
            </a:avLst>
          </a:prstGeom>
          <a:solidFill>
            <a:srgbClr val="ABE8E1"/>
          </a:solidFill>
          <a:ln cap="flat" cmpd="sng" w="12700">
            <a:solidFill>
              <a:srgbClr val="19222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Object Key = photo.gif ID = 121212</a:t>
            </a:r>
            <a:endParaRPr/>
          </a:p>
        </p:txBody>
      </p:sp>
      <p:sp>
        <p:nvSpPr>
          <p:cNvPr id="433" name="Google Shape;433;p48"/>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9"/>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DELETE object: Versioning disabled</a:t>
            </a:r>
            <a:endParaRPr/>
          </a:p>
        </p:txBody>
      </p:sp>
      <p:sp>
        <p:nvSpPr>
          <p:cNvPr id="439" name="Google Shape;439;p49"/>
          <p:cNvSpPr txBox="1"/>
          <p:nvPr/>
        </p:nvSpPr>
        <p:spPr>
          <a:xfrm>
            <a:off x="1358683" y="5185001"/>
            <a:ext cx="2186774"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S3 </a:t>
            </a:r>
            <a:r>
              <a:rPr lang="en-US" sz="1800">
                <a:solidFill>
                  <a:schemeClr val="dk1"/>
                </a:solidFill>
                <a:latin typeface="Arial"/>
                <a:ea typeface="Arial"/>
                <a:cs typeface="Arial"/>
                <a:sym typeface="Arial"/>
              </a:rPr>
              <a:t>bucket with versioning </a:t>
            </a:r>
            <a:r>
              <a:rPr lang="en-US" sz="1800">
                <a:solidFill>
                  <a:schemeClr val="accent5"/>
                </a:solidFill>
                <a:latin typeface="Arial"/>
                <a:ea typeface="Arial"/>
                <a:cs typeface="Arial"/>
                <a:sym typeface="Arial"/>
              </a:rPr>
              <a:t>disabled</a:t>
            </a:r>
            <a:endParaRPr sz="1600">
              <a:solidFill>
                <a:schemeClr val="accent5"/>
              </a:solidFill>
              <a:latin typeface="Arial"/>
              <a:ea typeface="Arial"/>
              <a:cs typeface="Arial"/>
              <a:sym typeface="Arial"/>
            </a:endParaRPr>
          </a:p>
        </p:txBody>
      </p:sp>
      <p:grpSp>
        <p:nvGrpSpPr>
          <p:cNvPr id="440" name="Google Shape;440;p49"/>
          <p:cNvGrpSpPr/>
          <p:nvPr/>
        </p:nvGrpSpPr>
        <p:grpSpPr>
          <a:xfrm>
            <a:off x="1094508" y="2814087"/>
            <a:ext cx="2689520" cy="2174508"/>
            <a:chOff x="941240" y="2814087"/>
            <a:chExt cx="2689520" cy="2174508"/>
          </a:xfrm>
        </p:grpSpPr>
        <p:sp>
          <p:nvSpPr>
            <p:cNvPr descr="Bucket contents before the delete operation" id="441" name="Google Shape;441;p49"/>
            <p:cNvSpPr/>
            <p:nvPr/>
          </p:nvSpPr>
          <p:spPr>
            <a:xfrm>
              <a:off x="941240" y="2814087"/>
              <a:ext cx="2689520" cy="2174508"/>
            </a:xfrm>
            <a:prstGeom prst="can">
              <a:avLst>
                <a:gd fmla="val 25000" name="adj"/>
              </a:avLst>
            </a:prstGeom>
            <a:solidFill>
              <a:schemeClr val="dk2"/>
            </a:solidFill>
            <a:ln cap="flat" cmpd="sng" w="12700">
              <a:solidFill>
                <a:srgbClr val="19222D"/>
              </a:solidFill>
              <a:prstDash val="solid"/>
              <a:miter lim="800000"/>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Bucket contents before the delete operation</a:t>
              </a:r>
              <a:endParaRPr/>
            </a:p>
          </p:txBody>
        </p:sp>
        <p:sp>
          <p:nvSpPr>
            <p:cNvPr id="442" name="Google Shape;442;p49"/>
            <p:cNvSpPr/>
            <p:nvPr/>
          </p:nvSpPr>
          <p:spPr>
            <a:xfrm>
              <a:off x="941240" y="3859481"/>
              <a:ext cx="2689520" cy="1129113"/>
            </a:xfrm>
            <a:prstGeom prst="can">
              <a:avLst>
                <a:gd fmla="val 31865" name="adj"/>
              </a:avLst>
            </a:prstGeom>
            <a:solidFill>
              <a:schemeClr val="lt1"/>
            </a:solidFill>
            <a:ln cap="flat" cmpd="sng" w="12700">
              <a:solidFill>
                <a:srgbClr val="19222D"/>
              </a:solidFill>
              <a:prstDash val="solid"/>
              <a:miter lim="800000"/>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Object key: jazz.mp3</a:t>
              </a:r>
              <a:endParaRPr/>
            </a:p>
          </p:txBody>
        </p:sp>
      </p:grpSp>
      <p:sp>
        <p:nvSpPr>
          <p:cNvPr id="443" name="Google Shape;443;p49"/>
          <p:cNvSpPr/>
          <p:nvPr/>
        </p:nvSpPr>
        <p:spPr>
          <a:xfrm>
            <a:off x="4907280" y="3482893"/>
            <a:ext cx="2377440" cy="914400"/>
          </a:xfrm>
          <a:prstGeom prst="rightArrow">
            <a:avLst>
              <a:gd fmla="val 50000" name="adj1"/>
              <a:gd fmla="val 50000" name="adj2"/>
            </a:avLst>
          </a:prstGeom>
          <a:solidFill>
            <a:srgbClr val="7F7F7F"/>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DELETE operation</a:t>
            </a:r>
            <a:endParaRPr/>
          </a:p>
        </p:txBody>
      </p:sp>
      <p:sp>
        <p:nvSpPr>
          <p:cNvPr id="444" name="Google Shape;444;p49"/>
          <p:cNvSpPr txBox="1"/>
          <p:nvPr/>
        </p:nvSpPr>
        <p:spPr>
          <a:xfrm>
            <a:off x="4860610" y="4430485"/>
            <a:ext cx="24112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Delete Key: jazz.mp3</a:t>
            </a:r>
            <a:endParaRPr/>
          </a:p>
        </p:txBody>
      </p:sp>
      <p:grpSp>
        <p:nvGrpSpPr>
          <p:cNvPr descr="cylinder with dotted outline and red hexagon with white x representing a delete key for jazz.mp3 object." id="445" name="Google Shape;445;p49"/>
          <p:cNvGrpSpPr/>
          <p:nvPr/>
        </p:nvGrpSpPr>
        <p:grpSpPr>
          <a:xfrm>
            <a:off x="8316544" y="1618517"/>
            <a:ext cx="2958106" cy="978336"/>
            <a:chOff x="11903192" y="1643505"/>
            <a:chExt cx="2958106" cy="978336"/>
          </a:xfrm>
        </p:grpSpPr>
        <p:sp>
          <p:nvSpPr>
            <p:cNvPr id="446" name="Google Shape;446;p49"/>
            <p:cNvSpPr/>
            <p:nvPr/>
          </p:nvSpPr>
          <p:spPr>
            <a:xfrm>
              <a:off x="11903192" y="1643505"/>
              <a:ext cx="2689520" cy="978336"/>
            </a:xfrm>
            <a:prstGeom prst="can">
              <a:avLst>
                <a:gd fmla="val 31865" name="adj"/>
              </a:avLst>
            </a:prstGeom>
            <a:solidFill>
              <a:schemeClr val="lt1"/>
            </a:solidFill>
            <a:ln cap="flat" cmpd="sng" w="12700">
              <a:solidFill>
                <a:srgbClr val="19222D"/>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Object Key: jazz.mp3 is deleted from the bucket</a:t>
              </a:r>
              <a:endParaRPr/>
            </a:p>
          </p:txBody>
        </p:sp>
        <p:pic>
          <p:nvPicPr>
            <p:cNvPr id="447" name="Google Shape;447;p49"/>
            <p:cNvPicPr preferRelativeResize="0"/>
            <p:nvPr/>
          </p:nvPicPr>
          <p:blipFill rotWithShape="1">
            <a:blip r:embed="rId3">
              <a:alphaModFix/>
            </a:blip>
            <a:srcRect b="0" l="0" r="0" t="0"/>
            <a:stretch/>
          </p:blipFill>
          <p:spPr>
            <a:xfrm>
              <a:off x="14506983" y="1919201"/>
              <a:ext cx="354315" cy="426944"/>
            </a:xfrm>
            <a:prstGeom prst="rect">
              <a:avLst/>
            </a:prstGeom>
            <a:noFill/>
            <a:ln>
              <a:noFill/>
            </a:ln>
          </p:spPr>
        </p:pic>
      </p:grpSp>
      <p:sp>
        <p:nvSpPr>
          <p:cNvPr descr="The deleted object is permanently deleted from the bucket. " id="448" name="Google Shape;448;p49"/>
          <p:cNvSpPr/>
          <p:nvPr/>
        </p:nvSpPr>
        <p:spPr>
          <a:xfrm>
            <a:off x="8407973" y="2814087"/>
            <a:ext cx="2689520" cy="2174508"/>
          </a:xfrm>
          <a:prstGeom prst="can">
            <a:avLst>
              <a:gd fmla="val 25000" name="adj"/>
            </a:avLst>
          </a:prstGeom>
          <a:solidFill>
            <a:schemeClr val="dk2"/>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The deleted object is permanently deleted from the bucket.</a:t>
            </a:r>
            <a:endParaRPr/>
          </a:p>
        </p:txBody>
      </p:sp>
      <p:sp>
        <p:nvSpPr>
          <p:cNvPr id="449" name="Google Shape;449;p49"/>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0"/>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DELETE Object: Versioning enabled</a:t>
            </a:r>
            <a:endParaRPr/>
          </a:p>
        </p:txBody>
      </p:sp>
      <p:sp>
        <p:nvSpPr>
          <p:cNvPr id="455" name="Google Shape;455;p50"/>
          <p:cNvSpPr txBox="1"/>
          <p:nvPr/>
        </p:nvSpPr>
        <p:spPr>
          <a:xfrm>
            <a:off x="1328263" y="4814269"/>
            <a:ext cx="2370698"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S3 </a:t>
            </a:r>
            <a:r>
              <a:rPr lang="en-US" sz="1800">
                <a:solidFill>
                  <a:schemeClr val="dk1"/>
                </a:solidFill>
                <a:latin typeface="Arial"/>
                <a:ea typeface="Arial"/>
                <a:cs typeface="Arial"/>
                <a:sym typeface="Arial"/>
              </a:rPr>
              <a:t>bucket with versioning </a:t>
            </a:r>
            <a:r>
              <a:rPr lang="en-US" sz="1800">
                <a:solidFill>
                  <a:schemeClr val="accent5"/>
                </a:solidFill>
                <a:latin typeface="Arial"/>
                <a:ea typeface="Arial"/>
                <a:cs typeface="Arial"/>
                <a:sym typeface="Arial"/>
              </a:rPr>
              <a:t>enabled</a:t>
            </a:r>
            <a:endParaRPr sz="1600">
              <a:solidFill>
                <a:schemeClr val="accent5"/>
              </a:solidFill>
              <a:latin typeface="Arial"/>
              <a:ea typeface="Arial"/>
              <a:cs typeface="Arial"/>
              <a:sym typeface="Arial"/>
            </a:endParaRPr>
          </a:p>
        </p:txBody>
      </p:sp>
      <p:grpSp>
        <p:nvGrpSpPr>
          <p:cNvPr descr="a cylinder with for jazz.mp3 key version ID 2222222 stacked on top of a cylinder with jazz.mp3 key version 1111111. The stack of cylinders represents objects in an S3 bucket with versioning enabled." id="456" name="Google Shape;456;p50"/>
          <p:cNvGrpSpPr/>
          <p:nvPr/>
        </p:nvGrpSpPr>
        <p:grpSpPr>
          <a:xfrm>
            <a:off x="1168852" y="2617248"/>
            <a:ext cx="2689520" cy="2039840"/>
            <a:chOff x="941239" y="1862732"/>
            <a:chExt cx="2689520" cy="2039840"/>
          </a:xfrm>
        </p:grpSpPr>
        <p:grpSp>
          <p:nvGrpSpPr>
            <p:cNvPr id="457" name="Google Shape;457;p50"/>
            <p:cNvGrpSpPr/>
            <p:nvPr/>
          </p:nvGrpSpPr>
          <p:grpSpPr>
            <a:xfrm>
              <a:off x="941239" y="1862732"/>
              <a:ext cx="2689520" cy="2039840"/>
              <a:chOff x="5150666" y="4106778"/>
              <a:chExt cx="2689520" cy="2039840"/>
            </a:xfrm>
          </p:grpSpPr>
          <p:sp>
            <p:nvSpPr>
              <p:cNvPr id="458" name="Google Shape;458;p50"/>
              <p:cNvSpPr/>
              <p:nvPr/>
            </p:nvSpPr>
            <p:spPr>
              <a:xfrm>
                <a:off x="5150666" y="4106778"/>
                <a:ext cx="2689520" cy="2039840"/>
              </a:xfrm>
              <a:prstGeom prst="can">
                <a:avLst>
                  <a:gd fmla="val 15342" name="adj"/>
                </a:avLst>
              </a:prstGeom>
              <a:solidFill>
                <a:schemeClr val="dk2"/>
              </a:solidFill>
              <a:ln cap="flat" cmpd="sng" w="12700">
                <a:solidFill>
                  <a:srgbClr val="19222D"/>
                </a:solidFill>
                <a:prstDash val="solid"/>
                <a:miter lim="800000"/>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The jazz.mp3 object key appears with two different version ids</a:t>
                </a:r>
                <a:endParaRPr/>
              </a:p>
            </p:txBody>
          </p:sp>
          <p:sp>
            <p:nvSpPr>
              <p:cNvPr id="459" name="Google Shape;459;p50"/>
              <p:cNvSpPr/>
              <p:nvPr/>
            </p:nvSpPr>
            <p:spPr>
              <a:xfrm>
                <a:off x="5150666" y="5168282"/>
                <a:ext cx="2689520" cy="978336"/>
              </a:xfrm>
              <a:prstGeom prst="can">
                <a:avLst>
                  <a:gd fmla="val 31865" name="adj"/>
                </a:avLst>
              </a:prstGeom>
              <a:solidFill>
                <a:schemeClr val="lt1"/>
              </a:solidFill>
              <a:ln cap="flat" cmpd="sng" w="12700">
                <a:solidFill>
                  <a:srgbClr val="19222D"/>
                </a:solidFill>
                <a:prstDash val="solid"/>
                <a:miter lim="800000"/>
                <a:headEnd len="sm" w="sm" type="none"/>
                <a:tailEnd len="sm" w="sm" type="none"/>
              </a:ln>
            </p:spPr>
            <p:txBody>
              <a:bodyPr anchorCtr="0" anchor="t" bIns="45700" lIns="0" spcFirstLastPara="1" rIns="0" wrap="square" tIns="45700">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Object Key</a:t>
                </a:r>
                <a:r>
                  <a:rPr lang="en-US" sz="1800">
                    <a:solidFill>
                      <a:schemeClr val="dk1"/>
                    </a:solidFill>
                    <a:latin typeface="Arial"/>
                    <a:ea typeface="Arial"/>
                    <a:cs typeface="Arial"/>
                    <a:sym typeface="Arial"/>
                  </a:rPr>
                  <a:t>: jazz.mp3</a:t>
                </a:r>
                <a:endParaRPr/>
              </a:p>
              <a:p>
                <a:pPr indent="0" lvl="0" marL="0" marR="0" rtl="0" algn="ctr">
                  <a:spcBef>
                    <a:spcPts val="0"/>
                  </a:spcBef>
                  <a:spcAft>
                    <a:spcPts val="0"/>
                  </a:spcAft>
                  <a:buNone/>
                </a:pPr>
                <a:r>
                  <a:rPr b="1" lang="en-US" sz="1800">
                    <a:solidFill>
                      <a:schemeClr val="dk1"/>
                    </a:solidFill>
                    <a:latin typeface="Arial"/>
                    <a:ea typeface="Arial"/>
                    <a:cs typeface="Arial"/>
                    <a:sym typeface="Arial"/>
                  </a:rPr>
                  <a:t>Version ID</a:t>
                </a:r>
                <a:r>
                  <a:rPr lang="en-US" sz="1800">
                    <a:solidFill>
                      <a:schemeClr val="dk1"/>
                    </a:solidFill>
                    <a:latin typeface="Arial"/>
                    <a:ea typeface="Arial"/>
                    <a:cs typeface="Arial"/>
                    <a:sym typeface="Arial"/>
                  </a:rPr>
                  <a:t>: 1111111</a:t>
                </a:r>
                <a:endParaRPr/>
              </a:p>
            </p:txBody>
          </p:sp>
        </p:grpSp>
        <p:sp>
          <p:nvSpPr>
            <p:cNvPr id="460" name="Google Shape;460;p50"/>
            <p:cNvSpPr/>
            <p:nvPr/>
          </p:nvSpPr>
          <p:spPr>
            <a:xfrm>
              <a:off x="941239" y="2274397"/>
              <a:ext cx="2689520" cy="978336"/>
            </a:xfrm>
            <a:prstGeom prst="can">
              <a:avLst>
                <a:gd fmla="val 31865" name="adj"/>
              </a:avLst>
            </a:prstGeom>
            <a:solidFill>
              <a:schemeClr val="lt1"/>
            </a:solidFill>
            <a:ln cap="flat" cmpd="sng" w="12700">
              <a:solidFill>
                <a:srgbClr val="19222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Object Key</a:t>
              </a:r>
              <a:r>
                <a:rPr lang="en-US" sz="1800">
                  <a:solidFill>
                    <a:schemeClr val="dk1"/>
                  </a:solidFill>
                  <a:latin typeface="Arial"/>
                  <a:ea typeface="Arial"/>
                  <a:cs typeface="Arial"/>
                  <a:sym typeface="Arial"/>
                </a:rPr>
                <a:t>: jazz.mp3</a:t>
              </a:r>
              <a:endParaRPr/>
            </a:p>
            <a:p>
              <a:pPr indent="0" lvl="0" marL="0" marR="0" rtl="0" algn="ctr">
                <a:spcBef>
                  <a:spcPts val="0"/>
                </a:spcBef>
                <a:spcAft>
                  <a:spcPts val="0"/>
                </a:spcAft>
                <a:buNone/>
              </a:pPr>
              <a:r>
                <a:rPr b="1" lang="en-US" sz="1800">
                  <a:solidFill>
                    <a:schemeClr val="dk1"/>
                  </a:solidFill>
                  <a:latin typeface="Arial"/>
                  <a:ea typeface="Arial"/>
                  <a:cs typeface="Arial"/>
                  <a:sym typeface="Arial"/>
                </a:rPr>
                <a:t>Version ID</a:t>
              </a:r>
              <a:r>
                <a:rPr lang="en-US" sz="1800">
                  <a:solidFill>
                    <a:schemeClr val="dk1"/>
                  </a:solidFill>
                  <a:latin typeface="Arial"/>
                  <a:ea typeface="Arial"/>
                  <a:cs typeface="Arial"/>
                  <a:sym typeface="Arial"/>
                </a:rPr>
                <a:t>: 2222222</a:t>
              </a:r>
              <a:endParaRPr/>
            </a:p>
          </p:txBody>
        </p:sp>
      </p:grpSp>
      <p:sp>
        <p:nvSpPr>
          <p:cNvPr id="461" name="Google Shape;461;p50"/>
          <p:cNvSpPr txBox="1"/>
          <p:nvPr/>
        </p:nvSpPr>
        <p:spPr>
          <a:xfrm>
            <a:off x="4034537" y="1613106"/>
            <a:ext cx="356298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Delete with only the object key</a:t>
            </a:r>
            <a:endParaRPr sz="1800">
              <a:solidFill>
                <a:schemeClr val="dk1"/>
              </a:solidFill>
              <a:latin typeface="Arial"/>
              <a:ea typeface="Arial"/>
              <a:cs typeface="Arial"/>
              <a:sym typeface="Arial"/>
            </a:endParaRPr>
          </a:p>
        </p:txBody>
      </p:sp>
      <p:sp>
        <p:nvSpPr>
          <p:cNvPr id="462" name="Google Shape;462;p50"/>
          <p:cNvSpPr/>
          <p:nvPr/>
        </p:nvSpPr>
        <p:spPr>
          <a:xfrm>
            <a:off x="8333629" y="1273875"/>
            <a:ext cx="2689520" cy="2039839"/>
          </a:xfrm>
          <a:prstGeom prst="can">
            <a:avLst>
              <a:gd fmla="val 15342" name="adj"/>
            </a:avLst>
          </a:prstGeom>
          <a:solidFill>
            <a:schemeClr val="dk2"/>
          </a:solidFill>
          <a:ln cap="flat" cmpd="sng" w="12700">
            <a:solidFill>
              <a:srgbClr val="19222D"/>
            </a:solidFill>
            <a:prstDash val="solid"/>
            <a:miter lim="800000"/>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Version 2 is marked for deletion and becomes the current version</a:t>
            </a:r>
            <a:endParaRPr sz="1800">
              <a:solidFill>
                <a:schemeClr val="lt1"/>
              </a:solidFill>
              <a:latin typeface="Arial"/>
              <a:ea typeface="Arial"/>
              <a:cs typeface="Arial"/>
              <a:sym typeface="Arial"/>
            </a:endParaRPr>
          </a:p>
        </p:txBody>
      </p:sp>
      <p:sp>
        <p:nvSpPr>
          <p:cNvPr id="463" name="Google Shape;463;p50"/>
          <p:cNvSpPr/>
          <p:nvPr/>
        </p:nvSpPr>
        <p:spPr>
          <a:xfrm>
            <a:off x="8333629" y="2330610"/>
            <a:ext cx="2689520" cy="978336"/>
          </a:xfrm>
          <a:prstGeom prst="can">
            <a:avLst>
              <a:gd fmla="val 31865" name="adj"/>
            </a:avLst>
          </a:prstGeom>
          <a:solidFill>
            <a:schemeClr val="lt1"/>
          </a:solidFill>
          <a:ln cap="flat" cmpd="sng" w="12700">
            <a:solidFill>
              <a:srgbClr val="19222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Object Key</a:t>
            </a:r>
            <a:r>
              <a:rPr lang="en-US" sz="1800">
                <a:solidFill>
                  <a:schemeClr val="dk1"/>
                </a:solidFill>
                <a:latin typeface="Arial"/>
                <a:ea typeface="Arial"/>
                <a:cs typeface="Arial"/>
                <a:sym typeface="Arial"/>
              </a:rPr>
              <a:t>: jazz.mp3</a:t>
            </a:r>
            <a:endParaRPr/>
          </a:p>
          <a:p>
            <a:pPr indent="0" lvl="0" marL="0" marR="0" rtl="0" algn="ctr">
              <a:spcBef>
                <a:spcPts val="0"/>
              </a:spcBef>
              <a:spcAft>
                <a:spcPts val="0"/>
              </a:spcAft>
              <a:buNone/>
            </a:pPr>
            <a:r>
              <a:rPr b="1" lang="en-US" sz="1800">
                <a:solidFill>
                  <a:schemeClr val="dk1"/>
                </a:solidFill>
                <a:latin typeface="Arial"/>
                <a:ea typeface="Arial"/>
                <a:cs typeface="Arial"/>
                <a:sym typeface="Arial"/>
              </a:rPr>
              <a:t>Version ID</a:t>
            </a:r>
            <a:r>
              <a:rPr lang="en-US" sz="1800">
                <a:solidFill>
                  <a:schemeClr val="dk1"/>
                </a:solidFill>
                <a:latin typeface="Arial"/>
                <a:ea typeface="Arial"/>
                <a:cs typeface="Arial"/>
                <a:sym typeface="Arial"/>
              </a:rPr>
              <a:t>: 1111111</a:t>
            </a:r>
            <a:endParaRPr/>
          </a:p>
        </p:txBody>
      </p:sp>
      <p:sp>
        <p:nvSpPr>
          <p:cNvPr id="464" name="Google Shape;464;p50"/>
          <p:cNvSpPr/>
          <p:nvPr/>
        </p:nvSpPr>
        <p:spPr>
          <a:xfrm>
            <a:off x="8333629" y="1678842"/>
            <a:ext cx="2689520" cy="978336"/>
          </a:xfrm>
          <a:prstGeom prst="can">
            <a:avLst>
              <a:gd fmla="val 31865" name="adj"/>
            </a:avLst>
          </a:prstGeom>
          <a:solidFill>
            <a:srgbClr val="F2F2F2"/>
          </a:solidFill>
          <a:ln cap="flat" cmpd="sng" w="12700">
            <a:solidFill>
              <a:schemeClr val="accent6"/>
            </a:solidFill>
            <a:prstDash val="dash"/>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Object Key</a:t>
            </a:r>
            <a:r>
              <a:rPr lang="en-US" sz="1800">
                <a:solidFill>
                  <a:schemeClr val="dk1"/>
                </a:solidFill>
                <a:latin typeface="Arial"/>
                <a:ea typeface="Arial"/>
                <a:cs typeface="Arial"/>
                <a:sym typeface="Arial"/>
              </a:rPr>
              <a:t>: jazz.mp3</a:t>
            </a:r>
            <a:endParaRPr/>
          </a:p>
          <a:p>
            <a:pPr indent="0" lvl="0" marL="0" marR="0" rtl="0" algn="ctr">
              <a:spcBef>
                <a:spcPts val="0"/>
              </a:spcBef>
              <a:spcAft>
                <a:spcPts val="0"/>
              </a:spcAft>
              <a:buNone/>
            </a:pPr>
            <a:r>
              <a:rPr b="1" lang="en-US" sz="1800">
                <a:solidFill>
                  <a:schemeClr val="dk1"/>
                </a:solidFill>
                <a:latin typeface="Arial"/>
                <a:ea typeface="Arial"/>
                <a:cs typeface="Arial"/>
                <a:sym typeface="Arial"/>
              </a:rPr>
              <a:t>Version ID</a:t>
            </a:r>
            <a:r>
              <a:rPr lang="en-US" sz="1800">
                <a:solidFill>
                  <a:schemeClr val="dk1"/>
                </a:solidFill>
                <a:latin typeface="Arial"/>
                <a:ea typeface="Arial"/>
                <a:cs typeface="Arial"/>
                <a:sym typeface="Arial"/>
              </a:rPr>
              <a:t>: 2222222</a:t>
            </a:r>
            <a:endParaRPr/>
          </a:p>
        </p:txBody>
      </p:sp>
      <p:sp>
        <p:nvSpPr>
          <p:cNvPr id="465" name="Google Shape;465;p50"/>
          <p:cNvSpPr txBox="1"/>
          <p:nvPr/>
        </p:nvSpPr>
        <p:spPr>
          <a:xfrm>
            <a:off x="8902267" y="1678842"/>
            <a:ext cx="1552243"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accent6"/>
                </a:solidFill>
                <a:latin typeface="Arial"/>
                <a:ea typeface="Arial"/>
                <a:cs typeface="Arial"/>
                <a:sym typeface="Arial"/>
              </a:rPr>
              <a:t>Delete marker</a:t>
            </a:r>
            <a:endParaRPr/>
          </a:p>
        </p:txBody>
      </p:sp>
      <p:sp>
        <p:nvSpPr>
          <p:cNvPr id="466" name="Google Shape;466;p50"/>
          <p:cNvSpPr txBox="1"/>
          <p:nvPr/>
        </p:nvSpPr>
        <p:spPr>
          <a:xfrm>
            <a:off x="4034537" y="5045154"/>
            <a:ext cx="387588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Delete with key and ID </a:t>
            </a:r>
            <a:endParaRPr/>
          </a:p>
        </p:txBody>
      </p:sp>
      <p:cxnSp>
        <p:nvCxnSpPr>
          <p:cNvPr id="467" name="Google Shape;467;p50"/>
          <p:cNvCxnSpPr/>
          <p:nvPr/>
        </p:nvCxnSpPr>
        <p:spPr>
          <a:xfrm rot="-1200000">
            <a:off x="4237275" y="2534424"/>
            <a:ext cx="3657600" cy="0"/>
          </a:xfrm>
          <a:prstGeom prst="straightConnector1">
            <a:avLst/>
          </a:prstGeom>
          <a:noFill/>
          <a:ln cap="flat" cmpd="sng" w="9525">
            <a:solidFill>
              <a:schemeClr val="accent1"/>
            </a:solidFill>
            <a:prstDash val="solid"/>
            <a:miter lim="800000"/>
            <a:headEnd len="sm" w="sm" type="none"/>
            <a:tailEnd len="med" w="med" type="triangle"/>
          </a:ln>
        </p:spPr>
      </p:cxnSp>
      <p:grpSp>
        <p:nvGrpSpPr>
          <p:cNvPr id="468" name="Google Shape;468;p50"/>
          <p:cNvGrpSpPr/>
          <p:nvPr/>
        </p:nvGrpSpPr>
        <p:grpSpPr>
          <a:xfrm>
            <a:off x="5628793" y="3554282"/>
            <a:ext cx="2875132" cy="978336"/>
            <a:chOff x="8010148" y="5453938"/>
            <a:chExt cx="2875132" cy="978336"/>
          </a:xfrm>
        </p:grpSpPr>
        <p:sp>
          <p:nvSpPr>
            <p:cNvPr id="469" name="Google Shape;469;p50"/>
            <p:cNvSpPr/>
            <p:nvPr/>
          </p:nvSpPr>
          <p:spPr>
            <a:xfrm>
              <a:off x="8010148" y="5453938"/>
              <a:ext cx="2689520" cy="978336"/>
            </a:xfrm>
            <a:prstGeom prst="can">
              <a:avLst>
                <a:gd fmla="val 31865" name="adj"/>
              </a:avLst>
            </a:prstGeom>
            <a:solidFill>
              <a:schemeClr val="lt1"/>
            </a:solidFill>
            <a:ln cap="flat" cmpd="sng" w="12700">
              <a:solidFill>
                <a:srgbClr val="19222D"/>
              </a:solidFill>
              <a:prstDash val="dash"/>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Object Key</a:t>
              </a:r>
              <a:r>
                <a:rPr lang="en-US" sz="1800">
                  <a:solidFill>
                    <a:schemeClr val="dk1"/>
                  </a:solidFill>
                  <a:latin typeface="Arial"/>
                  <a:ea typeface="Arial"/>
                  <a:cs typeface="Arial"/>
                  <a:sym typeface="Arial"/>
                </a:rPr>
                <a:t>: jazz.mp3</a:t>
              </a:r>
              <a:endParaRPr/>
            </a:p>
            <a:p>
              <a:pPr indent="0" lvl="0" marL="0" marR="0" rtl="0" algn="ctr">
                <a:spcBef>
                  <a:spcPts val="0"/>
                </a:spcBef>
                <a:spcAft>
                  <a:spcPts val="0"/>
                </a:spcAft>
                <a:buNone/>
              </a:pPr>
              <a:r>
                <a:rPr b="1" lang="en-US" sz="1800">
                  <a:solidFill>
                    <a:schemeClr val="dk1"/>
                  </a:solidFill>
                  <a:latin typeface="Arial"/>
                  <a:ea typeface="Arial"/>
                  <a:cs typeface="Arial"/>
                  <a:sym typeface="Arial"/>
                </a:rPr>
                <a:t>Version ID</a:t>
              </a:r>
              <a:r>
                <a:rPr lang="en-US" sz="1800">
                  <a:solidFill>
                    <a:schemeClr val="dk1"/>
                  </a:solidFill>
                  <a:latin typeface="Arial"/>
                  <a:ea typeface="Arial"/>
                  <a:cs typeface="Arial"/>
                  <a:sym typeface="Arial"/>
                </a:rPr>
                <a:t>: 2222222</a:t>
              </a:r>
              <a:endParaRPr/>
            </a:p>
          </p:txBody>
        </p:sp>
        <p:pic>
          <p:nvPicPr>
            <p:cNvPr descr="This version is deleted from the bucket permanently." id="470" name="Google Shape;470;p50"/>
            <p:cNvPicPr preferRelativeResize="0"/>
            <p:nvPr/>
          </p:nvPicPr>
          <p:blipFill rotWithShape="1">
            <a:blip r:embed="rId3">
              <a:alphaModFix/>
            </a:blip>
            <a:srcRect b="0" l="0" r="0" t="0"/>
            <a:stretch/>
          </p:blipFill>
          <p:spPr>
            <a:xfrm>
              <a:off x="10530965" y="5702338"/>
              <a:ext cx="354315" cy="426944"/>
            </a:xfrm>
            <a:prstGeom prst="rect">
              <a:avLst/>
            </a:prstGeom>
            <a:solidFill>
              <a:schemeClr val="lt1"/>
            </a:solidFill>
            <a:ln>
              <a:noFill/>
            </a:ln>
          </p:spPr>
        </p:pic>
      </p:grpSp>
      <p:grpSp>
        <p:nvGrpSpPr>
          <p:cNvPr id="471" name="Google Shape;471;p50"/>
          <p:cNvGrpSpPr/>
          <p:nvPr/>
        </p:nvGrpSpPr>
        <p:grpSpPr>
          <a:xfrm>
            <a:off x="8333629" y="4464994"/>
            <a:ext cx="2689520" cy="2039839"/>
            <a:chOff x="8377459" y="4106778"/>
            <a:chExt cx="2689520" cy="2039839"/>
          </a:xfrm>
        </p:grpSpPr>
        <p:sp>
          <p:nvSpPr>
            <p:cNvPr id="472" name="Google Shape;472;p50"/>
            <p:cNvSpPr/>
            <p:nvPr/>
          </p:nvSpPr>
          <p:spPr>
            <a:xfrm>
              <a:off x="8377459" y="4106778"/>
              <a:ext cx="2689520" cy="2039839"/>
            </a:xfrm>
            <a:prstGeom prst="can">
              <a:avLst>
                <a:gd fmla="val 15342" name="adj"/>
              </a:avLst>
            </a:prstGeom>
            <a:solidFill>
              <a:schemeClr val="dk2"/>
            </a:solidFill>
            <a:ln cap="flat" cmpd="sng" w="12700">
              <a:solidFill>
                <a:srgbClr val="19222D"/>
              </a:solidFill>
              <a:prstDash val="solid"/>
              <a:miter lim="800000"/>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The older version remains in the bucket.</a:t>
              </a:r>
              <a:endParaRPr/>
            </a:p>
          </p:txBody>
        </p:sp>
        <p:sp>
          <p:nvSpPr>
            <p:cNvPr id="473" name="Google Shape;473;p50"/>
            <p:cNvSpPr/>
            <p:nvPr/>
          </p:nvSpPr>
          <p:spPr>
            <a:xfrm>
              <a:off x="8377459" y="5163513"/>
              <a:ext cx="2689520" cy="978336"/>
            </a:xfrm>
            <a:prstGeom prst="can">
              <a:avLst>
                <a:gd fmla="val 31865" name="adj"/>
              </a:avLst>
            </a:prstGeom>
            <a:solidFill>
              <a:schemeClr val="lt1"/>
            </a:solidFill>
            <a:ln cap="flat" cmpd="sng" w="12700">
              <a:solidFill>
                <a:srgbClr val="19222D"/>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Object Key</a:t>
              </a:r>
              <a:r>
                <a:rPr lang="en-US" sz="1800">
                  <a:solidFill>
                    <a:schemeClr val="dk1"/>
                  </a:solidFill>
                  <a:latin typeface="Arial"/>
                  <a:ea typeface="Arial"/>
                  <a:cs typeface="Arial"/>
                  <a:sym typeface="Arial"/>
                </a:rPr>
                <a:t>: jazz.mp3</a:t>
              </a:r>
              <a:endParaRPr/>
            </a:p>
            <a:p>
              <a:pPr indent="0" lvl="0" marL="0" marR="0" rtl="0" algn="ctr">
                <a:spcBef>
                  <a:spcPts val="0"/>
                </a:spcBef>
                <a:spcAft>
                  <a:spcPts val="0"/>
                </a:spcAft>
                <a:buNone/>
              </a:pPr>
              <a:r>
                <a:rPr b="1" lang="en-US" sz="1800">
                  <a:solidFill>
                    <a:schemeClr val="dk1"/>
                  </a:solidFill>
                  <a:latin typeface="Arial"/>
                  <a:ea typeface="Arial"/>
                  <a:cs typeface="Arial"/>
                  <a:sym typeface="Arial"/>
                </a:rPr>
                <a:t>Version ID</a:t>
              </a:r>
              <a:r>
                <a:rPr lang="en-US" sz="1800">
                  <a:solidFill>
                    <a:schemeClr val="dk1"/>
                  </a:solidFill>
                  <a:latin typeface="Arial"/>
                  <a:ea typeface="Arial"/>
                  <a:cs typeface="Arial"/>
                  <a:sym typeface="Arial"/>
                </a:rPr>
                <a:t>: 1111111</a:t>
              </a:r>
              <a:endParaRPr/>
            </a:p>
          </p:txBody>
        </p:sp>
      </p:grpSp>
      <p:cxnSp>
        <p:nvCxnSpPr>
          <p:cNvPr id="474" name="Google Shape;474;p50"/>
          <p:cNvCxnSpPr/>
          <p:nvPr/>
        </p:nvCxnSpPr>
        <p:spPr>
          <a:xfrm rot="1200000">
            <a:off x="4237275" y="4659331"/>
            <a:ext cx="3657600" cy="0"/>
          </a:xfrm>
          <a:prstGeom prst="straightConnector1">
            <a:avLst/>
          </a:prstGeom>
          <a:noFill/>
          <a:ln cap="flat" cmpd="sng" w="9525">
            <a:solidFill>
              <a:schemeClr val="accent1"/>
            </a:solidFill>
            <a:prstDash val="solid"/>
            <a:miter lim="800000"/>
            <a:headEnd len="sm" w="sm" type="none"/>
            <a:tailEnd len="med" w="med" type="triangle"/>
          </a:ln>
        </p:spPr>
      </p:cxnSp>
      <p:sp>
        <p:nvSpPr>
          <p:cNvPr id="475" name="Google Shape;475;p50"/>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51"/>
          <p:cNvSpPr txBox="1"/>
          <p:nvPr>
            <p:ph type="title"/>
          </p:nvPr>
        </p:nvSpPr>
        <p:spPr>
          <a:xfrm>
            <a:off x="419100" y="1178376"/>
            <a:ext cx="426864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en-US">
                <a:latin typeface="Arial"/>
                <a:ea typeface="Arial"/>
                <a:cs typeface="Arial"/>
                <a:sym typeface="Arial"/>
              </a:rPr>
              <a:t>Section 4 key takeaways</a:t>
            </a:r>
            <a:endParaRPr/>
          </a:p>
        </p:txBody>
      </p:sp>
      <p:pic>
        <p:nvPicPr>
          <p:cNvPr id="481" name="Google Shape;481;p51"/>
          <p:cNvPicPr preferRelativeResize="0"/>
          <p:nvPr/>
        </p:nvPicPr>
        <p:blipFill rotWithShape="1">
          <a:blip r:embed="rId3">
            <a:alphaModFix/>
          </a:blip>
          <a:srcRect b="0" l="0" r="0" t="0"/>
          <a:stretch/>
        </p:blipFill>
        <p:spPr>
          <a:xfrm>
            <a:off x="597222" y="2835670"/>
            <a:ext cx="3931314" cy="3104201"/>
          </a:xfrm>
          <a:prstGeom prst="rect">
            <a:avLst/>
          </a:prstGeom>
          <a:noFill/>
          <a:ln>
            <a:noFill/>
          </a:ln>
        </p:spPr>
      </p:pic>
      <p:sp>
        <p:nvSpPr>
          <p:cNvPr id="482" name="Google Shape;482;p51"/>
          <p:cNvSpPr txBox="1"/>
          <p:nvPr>
            <p:ph idx="1" type="body"/>
          </p:nvPr>
        </p:nvSpPr>
        <p:spPr>
          <a:xfrm>
            <a:off x="5611107" y="860323"/>
            <a:ext cx="5767612" cy="5275005"/>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latin typeface="Arial"/>
                <a:ea typeface="Arial"/>
                <a:cs typeface="Arial"/>
                <a:sym typeface="Arial"/>
              </a:rPr>
              <a:t>Objects in S3 buckets have </a:t>
            </a:r>
            <a:r>
              <a:rPr lang="en-US">
                <a:solidFill>
                  <a:schemeClr val="accent5"/>
                </a:solidFill>
                <a:latin typeface="Arial"/>
                <a:ea typeface="Arial"/>
                <a:cs typeface="Arial"/>
                <a:sym typeface="Arial"/>
              </a:rPr>
              <a:t>two types of metadata</a:t>
            </a:r>
            <a:r>
              <a:rPr lang="en-US">
                <a:solidFill>
                  <a:schemeClr val="accent5"/>
                </a:solidFill>
              </a:rPr>
              <a:t>:</a:t>
            </a:r>
            <a:endParaRPr/>
          </a:p>
          <a:p>
            <a:pPr indent="-228600" lvl="1" marL="685800" rtl="0" algn="l">
              <a:lnSpc>
                <a:spcPct val="90000"/>
              </a:lnSpc>
              <a:spcBef>
                <a:spcPts val="500"/>
              </a:spcBef>
              <a:spcAft>
                <a:spcPts val="0"/>
              </a:spcAft>
              <a:buClr>
                <a:schemeClr val="accent5"/>
              </a:buClr>
              <a:buSzPts val="2400"/>
              <a:buChar char="•"/>
            </a:pPr>
            <a:r>
              <a:rPr lang="en-US">
                <a:solidFill>
                  <a:schemeClr val="accent5"/>
                </a:solidFill>
                <a:latin typeface="Arial"/>
                <a:ea typeface="Arial"/>
                <a:cs typeface="Arial"/>
                <a:sym typeface="Arial"/>
              </a:rPr>
              <a:t>System-defined metadata</a:t>
            </a:r>
            <a:endParaRPr/>
          </a:p>
          <a:p>
            <a:pPr indent="-228600" lvl="1" marL="685800" rtl="0" algn="l">
              <a:lnSpc>
                <a:spcPct val="90000"/>
              </a:lnSpc>
              <a:spcBef>
                <a:spcPts val="500"/>
              </a:spcBef>
              <a:spcAft>
                <a:spcPts val="0"/>
              </a:spcAft>
              <a:buClr>
                <a:schemeClr val="accent5"/>
              </a:buClr>
              <a:buSzPts val="2400"/>
              <a:buChar char="•"/>
            </a:pPr>
            <a:r>
              <a:rPr lang="en-US">
                <a:solidFill>
                  <a:schemeClr val="accent5"/>
                </a:solidFill>
                <a:latin typeface="Arial"/>
                <a:ea typeface="Arial"/>
                <a:cs typeface="Arial"/>
                <a:sym typeface="Arial"/>
              </a:rPr>
              <a:t>User-defined metadata</a:t>
            </a:r>
            <a:endParaRPr/>
          </a:p>
          <a:p>
            <a:pPr indent="-228600" lvl="0" marL="228600" rtl="0" algn="l">
              <a:lnSpc>
                <a:spcPct val="90000"/>
              </a:lnSpc>
              <a:spcBef>
                <a:spcPts val="1000"/>
              </a:spcBef>
              <a:spcAft>
                <a:spcPts val="0"/>
              </a:spcAft>
              <a:buClr>
                <a:schemeClr val="dk1"/>
              </a:buClr>
              <a:buSzPts val="2800"/>
              <a:buChar char="•"/>
            </a:pPr>
            <a:r>
              <a:rPr lang="en-US">
                <a:latin typeface="Arial"/>
                <a:ea typeface="Arial"/>
                <a:cs typeface="Arial"/>
                <a:sym typeface="Arial"/>
              </a:rPr>
              <a:t>Amazon S3 has three operations:</a:t>
            </a:r>
            <a:endParaRPr/>
          </a:p>
          <a:p>
            <a:pPr indent="-228600" lvl="1" marL="685800" rtl="0" algn="l">
              <a:lnSpc>
                <a:spcPct val="90000"/>
              </a:lnSpc>
              <a:spcBef>
                <a:spcPts val="500"/>
              </a:spcBef>
              <a:spcAft>
                <a:spcPts val="0"/>
              </a:spcAft>
              <a:buClr>
                <a:schemeClr val="accent5"/>
              </a:buClr>
              <a:buSzPts val="2400"/>
              <a:buChar char="•"/>
            </a:pPr>
            <a:r>
              <a:rPr lang="en-US">
                <a:solidFill>
                  <a:schemeClr val="accent5"/>
                </a:solidFill>
                <a:latin typeface="Arial"/>
                <a:ea typeface="Arial"/>
                <a:cs typeface="Arial"/>
                <a:sym typeface="Arial"/>
              </a:rPr>
              <a:t>PUT</a:t>
            </a:r>
            <a:endParaRPr/>
          </a:p>
          <a:p>
            <a:pPr indent="-228600" lvl="1" marL="685800" rtl="0" algn="l">
              <a:lnSpc>
                <a:spcPct val="90000"/>
              </a:lnSpc>
              <a:spcBef>
                <a:spcPts val="500"/>
              </a:spcBef>
              <a:spcAft>
                <a:spcPts val="0"/>
              </a:spcAft>
              <a:buClr>
                <a:schemeClr val="accent5"/>
              </a:buClr>
              <a:buSzPts val="2400"/>
              <a:buChar char="•"/>
            </a:pPr>
            <a:r>
              <a:rPr lang="en-US">
                <a:solidFill>
                  <a:schemeClr val="accent5"/>
                </a:solidFill>
                <a:latin typeface="Arial"/>
                <a:ea typeface="Arial"/>
                <a:cs typeface="Arial"/>
                <a:sym typeface="Arial"/>
              </a:rPr>
              <a:t>GET</a:t>
            </a:r>
            <a:endParaRPr/>
          </a:p>
          <a:p>
            <a:pPr indent="-228600" lvl="1" marL="685800" rtl="0" algn="l">
              <a:lnSpc>
                <a:spcPct val="90000"/>
              </a:lnSpc>
              <a:spcBef>
                <a:spcPts val="500"/>
              </a:spcBef>
              <a:spcAft>
                <a:spcPts val="0"/>
              </a:spcAft>
              <a:buClr>
                <a:schemeClr val="accent5"/>
              </a:buClr>
              <a:buSzPts val="2400"/>
              <a:buChar char="•"/>
            </a:pPr>
            <a:r>
              <a:rPr lang="en-US">
                <a:solidFill>
                  <a:schemeClr val="accent5"/>
                </a:solidFill>
                <a:latin typeface="Arial"/>
                <a:ea typeface="Arial"/>
                <a:cs typeface="Arial"/>
                <a:sym typeface="Arial"/>
              </a:rPr>
              <a:t>DELETE</a:t>
            </a:r>
            <a:endParaRPr/>
          </a:p>
          <a:p>
            <a:pPr indent="-228600" lvl="0" marL="228600" rtl="0" algn="l">
              <a:lnSpc>
                <a:spcPct val="90000"/>
              </a:lnSpc>
              <a:spcBef>
                <a:spcPts val="1000"/>
              </a:spcBef>
              <a:spcAft>
                <a:spcPts val="0"/>
              </a:spcAft>
              <a:buClr>
                <a:schemeClr val="accent5"/>
              </a:buClr>
              <a:buSzPts val="2800"/>
              <a:buChar char="•"/>
            </a:pPr>
            <a:r>
              <a:rPr lang="en-US">
                <a:solidFill>
                  <a:schemeClr val="accent5"/>
                </a:solidFill>
                <a:latin typeface="Arial"/>
                <a:ea typeface="Arial"/>
                <a:cs typeface="Arial"/>
                <a:sym typeface="Arial"/>
              </a:rPr>
              <a:t>S3 Select </a:t>
            </a:r>
            <a:r>
              <a:rPr lang="en-US">
                <a:latin typeface="Arial"/>
                <a:ea typeface="Arial"/>
                <a:cs typeface="Arial"/>
                <a:sym typeface="Arial"/>
              </a:rPr>
              <a:t>is a powerful tool to query data in place.</a:t>
            </a:r>
            <a:endParaRPr/>
          </a:p>
          <a:p>
            <a:pPr indent="-228600" lvl="0" marL="228600" rtl="0" algn="l">
              <a:lnSpc>
                <a:spcPct val="90000"/>
              </a:lnSpc>
              <a:spcBef>
                <a:spcPts val="1000"/>
              </a:spcBef>
              <a:spcAft>
                <a:spcPts val="0"/>
              </a:spcAft>
              <a:buClr>
                <a:schemeClr val="accent5"/>
              </a:buClr>
              <a:buSzPts val="2800"/>
              <a:buChar char="•"/>
            </a:pPr>
            <a:r>
              <a:rPr lang="en-US">
                <a:solidFill>
                  <a:schemeClr val="accent5"/>
                </a:solidFill>
                <a:latin typeface="Arial"/>
                <a:ea typeface="Arial"/>
                <a:cs typeface="Arial"/>
                <a:sym typeface="Arial"/>
              </a:rPr>
              <a:t>S3 bucket versioning </a:t>
            </a:r>
            <a:r>
              <a:rPr lang="en-US">
                <a:latin typeface="Arial"/>
                <a:ea typeface="Arial"/>
                <a:cs typeface="Arial"/>
                <a:sym typeface="Arial"/>
              </a:rPr>
              <a:t>protects objects.</a:t>
            </a:r>
            <a:endParaRPr/>
          </a:p>
        </p:txBody>
      </p:sp>
      <p:sp>
        <p:nvSpPr>
          <p:cNvPr id="483" name="Google Shape;483;p51"/>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2"/>
          <p:cNvSpPr txBox="1"/>
          <p:nvPr>
            <p:ph type="title"/>
          </p:nvPr>
        </p:nvSpPr>
        <p:spPr>
          <a:xfrm>
            <a:off x="419100" y="3191940"/>
            <a:ext cx="11353800" cy="47411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Section 5: Protecting data and managing access to Amazon S3 resources</a:t>
            </a:r>
            <a:endParaRPr/>
          </a:p>
        </p:txBody>
      </p:sp>
      <p:sp>
        <p:nvSpPr>
          <p:cNvPr id="489" name="Google Shape;489;p52"/>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6C2B4"/>
              </a:buClr>
              <a:buSzPts val="2000"/>
              <a:buNone/>
            </a:pPr>
            <a:r>
              <a:rPr lang="en-US"/>
              <a:t>Module 3: Developing Storage Solutions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3"/>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Data </a:t>
            </a:r>
            <a:r>
              <a:rPr lang="en-US">
                <a:solidFill>
                  <a:srgbClr val="FFFFFF"/>
                </a:solidFill>
              </a:rPr>
              <a:t>encryption</a:t>
            </a:r>
            <a:endParaRPr>
              <a:solidFill>
                <a:srgbClr val="FFFFFF"/>
              </a:solidFill>
              <a:latin typeface="Arial"/>
              <a:ea typeface="Arial"/>
              <a:cs typeface="Arial"/>
              <a:sym typeface="Arial"/>
            </a:endParaRPr>
          </a:p>
        </p:txBody>
      </p:sp>
      <p:sp>
        <p:nvSpPr>
          <p:cNvPr id="495" name="Google Shape;495;p53"/>
          <p:cNvSpPr txBox="1"/>
          <p:nvPr>
            <p:ph idx="1" type="body"/>
          </p:nvPr>
        </p:nvSpPr>
        <p:spPr>
          <a:xfrm>
            <a:off x="419100" y="3434096"/>
            <a:ext cx="5504688" cy="237179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lang="en-US">
                <a:latin typeface="Arial"/>
                <a:ea typeface="Arial"/>
                <a:cs typeface="Arial"/>
                <a:sym typeface="Arial"/>
              </a:rPr>
              <a:t>Securing data in transit</a:t>
            </a:r>
            <a:endParaRPr/>
          </a:p>
          <a:p>
            <a:pPr indent="-228600" lvl="0" marL="228600" rtl="0" algn="l">
              <a:lnSpc>
                <a:spcPct val="90000"/>
              </a:lnSpc>
              <a:spcBef>
                <a:spcPts val="1000"/>
              </a:spcBef>
              <a:spcAft>
                <a:spcPts val="0"/>
              </a:spcAft>
              <a:buClr>
                <a:schemeClr val="dk1"/>
              </a:buClr>
              <a:buSzPts val="2400"/>
              <a:buChar char="•"/>
            </a:pPr>
            <a:r>
              <a:rPr lang="en-US" sz="2400"/>
              <a:t>SSL/TLS-encrypted endpoints with HTTPS</a:t>
            </a:r>
            <a:endParaRPr/>
          </a:p>
          <a:p>
            <a:pPr indent="-228600" lvl="0" marL="228600" rtl="0" algn="l">
              <a:lnSpc>
                <a:spcPct val="90000"/>
              </a:lnSpc>
              <a:spcBef>
                <a:spcPts val="1000"/>
              </a:spcBef>
              <a:spcAft>
                <a:spcPts val="0"/>
              </a:spcAft>
              <a:buClr>
                <a:schemeClr val="dk1"/>
              </a:buClr>
              <a:buSzPts val="2400"/>
              <a:buChar char="•"/>
            </a:pPr>
            <a:r>
              <a:rPr lang="en-US" sz="2400"/>
              <a:t>Client-side encryption of data before transmission</a:t>
            </a:r>
            <a:endParaRPr/>
          </a:p>
        </p:txBody>
      </p:sp>
      <p:pic>
        <p:nvPicPr>
          <p:cNvPr id="496" name="Google Shape;496;p53"/>
          <p:cNvPicPr preferRelativeResize="0"/>
          <p:nvPr/>
        </p:nvPicPr>
        <p:blipFill rotWithShape="1">
          <a:blip r:embed="rId3">
            <a:alphaModFix/>
          </a:blip>
          <a:srcRect b="0" l="0" r="0" t="0"/>
          <a:stretch/>
        </p:blipFill>
        <p:spPr>
          <a:xfrm>
            <a:off x="2385418" y="1556535"/>
            <a:ext cx="1622483" cy="1622483"/>
          </a:xfrm>
          <a:prstGeom prst="rect">
            <a:avLst/>
          </a:prstGeom>
          <a:noFill/>
          <a:ln>
            <a:noFill/>
          </a:ln>
        </p:spPr>
      </p:pic>
      <p:sp>
        <p:nvSpPr>
          <p:cNvPr id="497" name="Google Shape;497;p53"/>
          <p:cNvSpPr txBox="1"/>
          <p:nvPr/>
        </p:nvSpPr>
        <p:spPr>
          <a:xfrm>
            <a:off x="6246312" y="3430149"/>
            <a:ext cx="5504688" cy="237574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Arial"/>
              <a:buNone/>
            </a:pPr>
            <a:r>
              <a:rPr b="0" i="0" lang="en-US" sz="2800">
                <a:solidFill>
                  <a:schemeClr val="dk1"/>
                </a:solidFill>
                <a:latin typeface="Arial"/>
                <a:ea typeface="Arial"/>
                <a:cs typeface="Arial"/>
                <a:sym typeface="Arial"/>
              </a:rPr>
              <a:t>Securing data at rest</a:t>
            </a:r>
            <a:endParaRPr/>
          </a:p>
          <a:p>
            <a:pPr indent="-228600" lvl="0" marL="228600" marR="0" rtl="0" algn="l">
              <a:lnSpc>
                <a:spcPct val="90000"/>
              </a:lnSpc>
              <a:spcBef>
                <a:spcPts val="1000"/>
              </a:spcBef>
              <a:spcAft>
                <a:spcPts val="0"/>
              </a:spcAft>
              <a:buClr>
                <a:schemeClr val="dk1"/>
              </a:buClr>
              <a:buSzPts val="2400"/>
              <a:buFont typeface="Arial"/>
              <a:buChar char="•"/>
            </a:pPr>
            <a:r>
              <a:rPr b="0" i="0" lang="en-US" sz="2400">
                <a:solidFill>
                  <a:schemeClr val="dk1"/>
                </a:solidFill>
                <a:latin typeface="Arial"/>
                <a:ea typeface="Arial"/>
                <a:cs typeface="Arial"/>
                <a:sym typeface="Arial"/>
              </a:rPr>
              <a:t>Client-side encryption</a:t>
            </a:r>
            <a:endParaRPr/>
          </a:p>
          <a:p>
            <a:pPr indent="-228600" lvl="0" marL="228600" marR="0" rtl="0" algn="l">
              <a:lnSpc>
                <a:spcPct val="90000"/>
              </a:lnSpc>
              <a:spcBef>
                <a:spcPts val="1000"/>
              </a:spcBef>
              <a:spcAft>
                <a:spcPts val="0"/>
              </a:spcAft>
              <a:buClr>
                <a:schemeClr val="dk1"/>
              </a:buClr>
              <a:buSzPts val="2400"/>
              <a:buFont typeface="Arial"/>
              <a:buChar char="•"/>
            </a:pPr>
            <a:r>
              <a:rPr b="0" i="0" lang="en-US" sz="2400">
                <a:solidFill>
                  <a:schemeClr val="dk1"/>
                </a:solidFill>
                <a:latin typeface="Arial"/>
                <a:ea typeface="Arial"/>
                <a:cs typeface="Arial"/>
                <a:sym typeface="Arial"/>
              </a:rPr>
              <a:t>Server-side encryption</a:t>
            </a:r>
            <a:endParaRPr/>
          </a:p>
          <a:p>
            <a:pPr indent="-228600" lvl="1" marL="685800" marR="0" rtl="0" algn="l">
              <a:lnSpc>
                <a:spcPct val="90000"/>
              </a:lnSpc>
              <a:spcBef>
                <a:spcPts val="5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Amazon S3-managed keys (SSE-S3)</a:t>
            </a:r>
            <a:endParaRPr/>
          </a:p>
          <a:p>
            <a:pPr indent="-228600" lvl="1" marL="685800" marR="0" rtl="0" algn="l">
              <a:lnSpc>
                <a:spcPct val="90000"/>
              </a:lnSpc>
              <a:spcBef>
                <a:spcPts val="5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AWS KMS-managed keys (SSE-KMS)</a:t>
            </a:r>
            <a:endParaRPr/>
          </a:p>
          <a:p>
            <a:pPr indent="-228600" lvl="1" marL="685800" marR="0" rtl="0" algn="l">
              <a:lnSpc>
                <a:spcPct val="90000"/>
              </a:lnSpc>
              <a:spcBef>
                <a:spcPts val="5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Customer-provided keys (SSE-C)</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a:solidFill>
                <a:schemeClr val="dk1"/>
              </a:solidFill>
              <a:latin typeface="Arial"/>
              <a:ea typeface="Arial"/>
              <a:cs typeface="Arial"/>
              <a:sym typeface="Arial"/>
            </a:endParaRPr>
          </a:p>
        </p:txBody>
      </p:sp>
      <p:pic>
        <p:nvPicPr>
          <p:cNvPr id="498" name="Google Shape;498;p53"/>
          <p:cNvPicPr preferRelativeResize="0"/>
          <p:nvPr/>
        </p:nvPicPr>
        <p:blipFill rotWithShape="1">
          <a:blip r:embed="rId4">
            <a:alphaModFix/>
          </a:blip>
          <a:srcRect b="0" l="0" r="0" t="0"/>
          <a:stretch/>
        </p:blipFill>
        <p:spPr>
          <a:xfrm>
            <a:off x="7959963" y="1586370"/>
            <a:ext cx="1562815" cy="1562815"/>
          </a:xfrm>
          <a:prstGeom prst="rect">
            <a:avLst/>
          </a:prstGeom>
          <a:noFill/>
          <a:ln>
            <a:noFill/>
          </a:ln>
        </p:spPr>
      </p:pic>
      <p:sp>
        <p:nvSpPr>
          <p:cNvPr id="499" name="Google Shape;499;p5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7"/>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Module objectives</a:t>
            </a:r>
            <a:endParaRPr/>
          </a:p>
        </p:txBody>
      </p:sp>
      <p:sp>
        <p:nvSpPr>
          <p:cNvPr id="202" name="Google Shape;202;p27"/>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lang="en-US"/>
              <a:t>At the end of this module, you should be able to do the following:</a:t>
            </a:r>
            <a:endParaRPr/>
          </a:p>
          <a:p>
            <a:pPr indent="-228600" lvl="0" marL="228600" rtl="0" algn="l">
              <a:lnSpc>
                <a:spcPct val="90000"/>
              </a:lnSpc>
              <a:spcBef>
                <a:spcPts val="1000"/>
              </a:spcBef>
              <a:spcAft>
                <a:spcPts val="0"/>
              </a:spcAft>
              <a:buClr>
                <a:schemeClr val="dk1"/>
              </a:buClr>
              <a:buSzPts val="2800"/>
              <a:buChar char="•"/>
            </a:pPr>
            <a:r>
              <a:rPr lang="en-US"/>
              <a:t>Describe how Amazon Simple Storage Service (Amazon S3) can be used as a storage solution</a:t>
            </a:r>
            <a:endParaRPr/>
          </a:p>
          <a:p>
            <a:pPr indent="-228600" lvl="0" marL="228600" rtl="0" algn="l">
              <a:lnSpc>
                <a:spcPct val="90000"/>
              </a:lnSpc>
              <a:spcBef>
                <a:spcPts val="1000"/>
              </a:spcBef>
              <a:spcAft>
                <a:spcPts val="0"/>
              </a:spcAft>
              <a:buClr>
                <a:schemeClr val="dk1"/>
              </a:buClr>
              <a:buSzPts val="2800"/>
              <a:buChar char="•"/>
            </a:pPr>
            <a:r>
              <a:rPr lang="en-US"/>
              <a:t>Identify features and components of Amazon S3</a:t>
            </a:r>
            <a:endParaRPr/>
          </a:p>
          <a:p>
            <a:pPr indent="-228600" lvl="0" marL="228600" rtl="0" algn="l">
              <a:lnSpc>
                <a:spcPct val="90000"/>
              </a:lnSpc>
              <a:spcBef>
                <a:spcPts val="1000"/>
              </a:spcBef>
              <a:spcAft>
                <a:spcPts val="0"/>
              </a:spcAft>
              <a:buClr>
                <a:schemeClr val="dk1"/>
              </a:buClr>
              <a:buSzPts val="2800"/>
              <a:buChar char="•"/>
            </a:pPr>
            <a:r>
              <a:rPr lang="en-US"/>
              <a:t>Describe how to protect data in Amazon S3</a:t>
            </a:r>
            <a:endParaRPr/>
          </a:p>
          <a:p>
            <a:pPr indent="-228600" lvl="0" marL="228600" rtl="0" algn="l">
              <a:lnSpc>
                <a:spcPct val="90000"/>
              </a:lnSpc>
              <a:spcBef>
                <a:spcPts val="1000"/>
              </a:spcBef>
              <a:spcAft>
                <a:spcPts val="0"/>
              </a:spcAft>
              <a:buClr>
                <a:schemeClr val="dk1"/>
              </a:buClr>
              <a:buSzPts val="2800"/>
              <a:buChar char="•"/>
            </a:pPr>
            <a:r>
              <a:rPr lang="en-US"/>
              <a:t>Describe the function of S3 object operations</a:t>
            </a:r>
            <a:endParaRPr/>
          </a:p>
          <a:p>
            <a:pPr indent="-228600" lvl="0" marL="228600" rtl="0" algn="l">
              <a:lnSpc>
                <a:spcPct val="90000"/>
              </a:lnSpc>
              <a:spcBef>
                <a:spcPts val="1000"/>
              </a:spcBef>
              <a:spcAft>
                <a:spcPts val="0"/>
              </a:spcAft>
              <a:buClr>
                <a:schemeClr val="dk1"/>
              </a:buClr>
              <a:buSzPts val="2800"/>
              <a:buChar char="•"/>
            </a:pPr>
            <a:r>
              <a:rPr lang="en-US"/>
              <a:t>Explain how to manage access to Amazon S3 resources</a:t>
            </a:r>
            <a:endParaRPr/>
          </a:p>
          <a:p>
            <a:pPr indent="-228600" lvl="0" marL="228600" rtl="0" algn="l">
              <a:lnSpc>
                <a:spcPct val="90000"/>
              </a:lnSpc>
              <a:spcBef>
                <a:spcPts val="1000"/>
              </a:spcBef>
              <a:spcAft>
                <a:spcPts val="0"/>
              </a:spcAft>
              <a:buClr>
                <a:schemeClr val="dk1"/>
              </a:buClr>
              <a:buSzPts val="2800"/>
              <a:buChar char="•"/>
            </a:pPr>
            <a:r>
              <a:rPr lang="en-US"/>
              <a:t>Develop with Amazon S3 by using the AWS software development kits (SDKs)</a:t>
            </a:r>
            <a:endParaRPr/>
          </a:p>
        </p:txBody>
      </p:sp>
      <p:sp>
        <p:nvSpPr>
          <p:cNvPr id="203" name="Google Shape;203;p27"/>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4"/>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Arial"/>
              <a:buNone/>
            </a:pPr>
            <a:r>
              <a:rPr lang="en-US" sz="3600"/>
              <a:t>Identity-based policies and resource-based policies</a:t>
            </a:r>
            <a:endParaRPr/>
          </a:p>
        </p:txBody>
      </p:sp>
      <p:grpSp>
        <p:nvGrpSpPr>
          <p:cNvPr id="505" name="Google Shape;505;p54"/>
          <p:cNvGrpSpPr/>
          <p:nvPr/>
        </p:nvGrpSpPr>
        <p:grpSpPr>
          <a:xfrm>
            <a:off x="624607" y="1368778"/>
            <a:ext cx="4846787" cy="4987572"/>
            <a:chOff x="624607" y="1368778"/>
            <a:chExt cx="4846787" cy="4987572"/>
          </a:xfrm>
        </p:grpSpPr>
        <p:sp>
          <p:nvSpPr>
            <p:cNvPr id="506" name="Google Shape;506;p54"/>
            <p:cNvSpPr txBox="1"/>
            <p:nvPr/>
          </p:nvSpPr>
          <p:spPr>
            <a:xfrm>
              <a:off x="1120232" y="1368778"/>
              <a:ext cx="3855543"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Arial"/>
                  <a:ea typeface="Arial"/>
                  <a:cs typeface="Arial"/>
                  <a:sym typeface="Arial"/>
                </a:rPr>
                <a:t>Identity-based policies</a:t>
              </a:r>
              <a:endParaRPr/>
            </a:p>
          </p:txBody>
        </p:sp>
        <p:sp>
          <p:nvSpPr>
            <p:cNvPr id="507" name="Google Shape;507;p54"/>
            <p:cNvSpPr/>
            <p:nvPr/>
          </p:nvSpPr>
          <p:spPr>
            <a:xfrm>
              <a:off x="624607" y="1891998"/>
              <a:ext cx="4846787" cy="4464352"/>
            </a:xfrm>
            <a:prstGeom prst="rect">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08" name="Google Shape;508;p54"/>
            <p:cNvGrpSpPr/>
            <p:nvPr/>
          </p:nvGrpSpPr>
          <p:grpSpPr>
            <a:xfrm>
              <a:off x="675590" y="2104469"/>
              <a:ext cx="4657133" cy="1977269"/>
              <a:chOff x="675590" y="2104469"/>
              <a:chExt cx="4657133" cy="1977269"/>
            </a:xfrm>
          </p:grpSpPr>
          <p:sp>
            <p:nvSpPr>
              <p:cNvPr id="509" name="Google Shape;509;p54"/>
              <p:cNvSpPr txBox="1"/>
              <p:nvPr/>
            </p:nvSpPr>
            <p:spPr>
              <a:xfrm>
                <a:off x="3211010" y="3250741"/>
                <a:ext cx="2121713"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Identity-based policy (with administrator privileges)</a:t>
                </a:r>
                <a:endParaRPr/>
              </a:p>
            </p:txBody>
          </p:sp>
          <p:pic>
            <p:nvPicPr>
              <p:cNvPr descr="described in a JSON document" id="510" name="Google Shape;510;p54"/>
              <p:cNvPicPr preferRelativeResize="0"/>
              <p:nvPr/>
            </p:nvPicPr>
            <p:blipFill rotWithShape="1">
              <a:blip r:embed="rId3">
                <a:alphaModFix/>
              </a:blip>
              <a:srcRect b="0" l="0" r="0" t="0"/>
              <a:stretch/>
            </p:blipFill>
            <p:spPr>
              <a:xfrm>
                <a:off x="3926320" y="2122508"/>
                <a:ext cx="749873" cy="1103472"/>
              </a:xfrm>
              <a:prstGeom prst="rect">
                <a:avLst/>
              </a:prstGeom>
              <a:noFill/>
              <a:ln>
                <a:noFill/>
              </a:ln>
            </p:spPr>
          </p:pic>
          <p:cxnSp>
            <p:nvCxnSpPr>
              <p:cNvPr descr="might be granted to." id="511" name="Google Shape;511;p54"/>
              <p:cNvCxnSpPr/>
              <p:nvPr/>
            </p:nvCxnSpPr>
            <p:spPr>
              <a:xfrm rot="10800000">
                <a:off x="2229132" y="2729552"/>
                <a:ext cx="914400" cy="0"/>
              </a:xfrm>
              <a:prstGeom prst="straightConnector1">
                <a:avLst/>
              </a:prstGeom>
              <a:noFill/>
              <a:ln cap="flat" cmpd="sng" w="38100">
                <a:solidFill>
                  <a:srgbClr val="7F7F7F"/>
                </a:solidFill>
                <a:prstDash val="solid"/>
                <a:miter lim="800000"/>
                <a:headEnd len="sm" w="sm" type="none"/>
                <a:tailEnd len="med" w="med" type="triangle"/>
              </a:ln>
            </p:spPr>
          </p:cxnSp>
          <p:grpSp>
            <p:nvGrpSpPr>
              <p:cNvPr descr="administrator icon." id="512" name="Google Shape;512;p54"/>
              <p:cNvGrpSpPr/>
              <p:nvPr/>
            </p:nvGrpSpPr>
            <p:grpSpPr>
              <a:xfrm>
                <a:off x="675590" y="2104469"/>
                <a:ext cx="1531741" cy="1475329"/>
                <a:chOff x="675590" y="2104469"/>
                <a:chExt cx="1531741" cy="1475329"/>
              </a:xfrm>
            </p:grpSpPr>
            <p:pic>
              <p:nvPicPr>
                <p:cNvPr id="513" name="Google Shape;513;p54"/>
                <p:cNvPicPr preferRelativeResize="0"/>
                <p:nvPr/>
              </p:nvPicPr>
              <p:blipFill rotWithShape="1">
                <a:blip r:embed="rId4">
                  <a:alphaModFix/>
                </a:blip>
                <a:srcRect b="0" l="0" r="0" t="0"/>
                <a:stretch/>
              </p:blipFill>
              <p:spPr>
                <a:xfrm>
                  <a:off x="872943" y="2104469"/>
                  <a:ext cx="1157186" cy="1157186"/>
                </a:xfrm>
                <a:prstGeom prst="rect">
                  <a:avLst/>
                </a:prstGeom>
                <a:noFill/>
                <a:ln>
                  <a:noFill/>
                </a:ln>
              </p:spPr>
            </p:pic>
            <p:sp>
              <p:nvSpPr>
                <p:cNvPr id="514" name="Google Shape;514;p54"/>
                <p:cNvSpPr txBox="1"/>
                <p:nvPr/>
              </p:nvSpPr>
              <p:spPr>
                <a:xfrm>
                  <a:off x="675590" y="3241244"/>
                  <a:ext cx="1531741"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Administrator</a:t>
                  </a:r>
                  <a:endParaRPr/>
                </a:p>
              </p:txBody>
            </p:sp>
          </p:grpSp>
        </p:grpSp>
        <p:grpSp>
          <p:nvGrpSpPr>
            <p:cNvPr id="515" name="Google Shape;515;p54"/>
            <p:cNvGrpSpPr/>
            <p:nvPr/>
          </p:nvGrpSpPr>
          <p:grpSpPr>
            <a:xfrm>
              <a:off x="856091" y="4257889"/>
              <a:ext cx="4544942" cy="1870789"/>
              <a:chOff x="856091" y="4257889"/>
              <a:chExt cx="4544942" cy="1870789"/>
            </a:xfrm>
          </p:grpSpPr>
          <p:sp>
            <p:nvSpPr>
              <p:cNvPr id="516" name="Google Shape;516;p54"/>
              <p:cNvSpPr txBox="1"/>
              <p:nvPr/>
            </p:nvSpPr>
            <p:spPr>
              <a:xfrm>
                <a:off x="3211010" y="5790124"/>
                <a:ext cx="2190023"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Identity-based policies</a:t>
                </a:r>
                <a:endParaRPr/>
              </a:p>
            </p:txBody>
          </p:sp>
          <p:grpSp>
            <p:nvGrpSpPr>
              <p:cNvPr id="517" name="Google Shape;517;p54"/>
              <p:cNvGrpSpPr/>
              <p:nvPr/>
            </p:nvGrpSpPr>
            <p:grpSpPr>
              <a:xfrm>
                <a:off x="3500645" y="4257889"/>
                <a:ext cx="1546028" cy="1350909"/>
                <a:chOff x="3500645" y="4257889"/>
                <a:chExt cx="1546028" cy="1350909"/>
              </a:xfrm>
            </p:grpSpPr>
            <p:pic>
              <p:nvPicPr>
                <p:cNvPr id="518" name="Google Shape;518;p54"/>
                <p:cNvPicPr preferRelativeResize="0"/>
                <p:nvPr/>
              </p:nvPicPr>
              <p:blipFill rotWithShape="1">
                <a:blip r:embed="rId3">
                  <a:alphaModFix/>
                </a:blip>
                <a:srcRect b="0" l="0" r="0" t="0"/>
                <a:stretch/>
              </p:blipFill>
              <p:spPr>
                <a:xfrm>
                  <a:off x="3500645" y="4276867"/>
                  <a:ext cx="749873" cy="1103472"/>
                </a:xfrm>
                <a:prstGeom prst="rect">
                  <a:avLst/>
                </a:prstGeom>
                <a:noFill/>
                <a:ln>
                  <a:noFill/>
                </a:ln>
              </p:spPr>
            </p:pic>
            <p:pic>
              <p:nvPicPr>
                <p:cNvPr id="519" name="Google Shape;519;p54"/>
                <p:cNvPicPr preferRelativeResize="0"/>
                <p:nvPr/>
              </p:nvPicPr>
              <p:blipFill rotWithShape="1">
                <a:blip r:embed="rId3">
                  <a:alphaModFix/>
                </a:blip>
                <a:srcRect b="0" l="0" r="0" t="0"/>
                <a:stretch/>
              </p:blipFill>
              <p:spPr>
                <a:xfrm>
                  <a:off x="3873733" y="4505326"/>
                  <a:ext cx="749873" cy="1103472"/>
                </a:xfrm>
                <a:prstGeom prst="rect">
                  <a:avLst/>
                </a:prstGeom>
                <a:noFill/>
                <a:ln>
                  <a:noFill/>
                </a:ln>
              </p:spPr>
            </p:pic>
            <p:pic>
              <p:nvPicPr>
                <p:cNvPr descr="Each of the policies is described in a JSON document" id="520" name="Google Shape;520;p54"/>
                <p:cNvPicPr preferRelativeResize="0"/>
                <p:nvPr/>
              </p:nvPicPr>
              <p:blipFill rotWithShape="1">
                <a:blip r:embed="rId3">
                  <a:alphaModFix/>
                </a:blip>
                <a:srcRect b="0" l="0" r="0" t="0"/>
                <a:stretch/>
              </p:blipFill>
              <p:spPr>
                <a:xfrm>
                  <a:off x="4296800" y="4257889"/>
                  <a:ext cx="749873" cy="1103472"/>
                </a:xfrm>
                <a:prstGeom prst="rect">
                  <a:avLst/>
                </a:prstGeom>
                <a:noFill/>
                <a:ln>
                  <a:noFill/>
                </a:ln>
              </p:spPr>
            </p:pic>
          </p:grpSp>
          <p:grpSp>
            <p:nvGrpSpPr>
              <p:cNvPr id="521" name="Google Shape;521;p54"/>
              <p:cNvGrpSpPr/>
              <p:nvPr/>
            </p:nvGrpSpPr>
            <p:grpSpPr>
              <a:xfrm>
                <a:off x="2229132" y="4550462"/>
                <a:ext cx="914400" cy="847399"/>
                <a:chOff x="8396334" y="2472270"/>
                <a:chExt cx="914400" cy="847399"/>
              </a:xfrm>
            </p:grpSpPr>
            <p:cxnSp>
              <p:nvCxnSpPr>
                <p:cNvPr id="522" name="Google Shape;522;p54"/>
                <p:cNvCxnSpPr/>
                <p:nvPr/>
              </p:nvCxnSpPr>
              <p:spPr>
                <a:xfrm rot="10800000">
                  <a:off x="8396334" y="2472270"/>
                  <a:ext cx="914400" cy="0"/>
                </a:xfrm>
                <a:prstGeom prst="straightConnector1">
                  <a:avLst/>
                </a:prstGeom>
                <a:noFill/>
                <a:ln cap="flat" cmpd="sng" w="38100">
                  <a:solidFill>
                    <a:srgbClr val="7F7F7F"/>
                  </a:solidFill>
                  <a:prstDash val="solid"/>
                  <a:miter lim="800000"/>
                  <a:headEnd len="sm" w="sm" type="none"/>
                  <a:tailEnd len="med" w="med" type="triangle"/>
                </a:ln>
              </p:spPr>
            </p:cxnSp>
            <p:cxnSp>
              <p:nvCxnSpPr>
                <p:cNvPr id="523" name="Google Shape;523;p54"/>
                <p:cNvCxnSpPr/>
                <p:nvPr/>
              </p:nvCxnSpPr>
              <p:spPr>
                <a:xfrm rot="10800000">
                  <a:off x="8396334" y="2895970"/>
                  <a:ext cx="914400" cy="0"/>
                </a:xfrm>
                <a:prstGeom prst="straightConnector1">
                  <a:avLst/>
                </a:prstGeom>
                <a:noFill/>
                <a:ln cap="flat" cmpd="sng" w="38100">
                  <a:solidFill>
                    <a:srgbClr val="7F7F7F"/>
                  </a:solidFill>
                  <a:prstDash val="solid"/>
                  <a:miter lim="800000"/>
                  <a:headEnd len="sm" w="sm" type="none"/>
                  <a:tailEnd len="med" w="med" type="triangle"/>
                </a:ln>
              </p:spPr>
            </p:cxnSp>
            <p:cxnSp>
              <p:nvCxnSpPr>
                <p:cNvPr descr="Policies are associated with." id="524" name="Google Shape;524;p54"/>
                <p:cNvCxnSpPr/>
                <p:nvPr/>
              </p:nvCxnSpPr>
              <p:spPr>
                <a:xfrm rot="10800000">
                  <a:off x="8396334" y="3319669"/>
                  <a:ext cx="914400" cy="0"/>
                </a:xfrm>
                <a:prstGeom prst="straightConnector1">
                  <a:avLst/>
                </a:prstGeom>
                <a:noFill/>
                <a:ln cap="flat" cmpd="sng" w="38100">
                  <a:solidFill>
                    <a:srgbClr val="7F7F7F"/>
                  </a:solidFill>
                  <a:prstDash val="solid"/>
                  <a:miter lim="800000"/>
                  <a:headEnd len="sm" w="sm" type="none"/>
                  <a:tailEnd len="med" w="med" type="triangle"/>
                </a:ln>
              </p:spPr>
            </p:cxnSp>
          </p:grpSp>
          <p:grpSp>
            <p:nvGrpSpPr>
              <p:cNvPr id="525" name="Google Shape;525;p54"/>
              <p:cNvGrpSpPr/>
              <p:nvPr/>
            </p:nvGrpSpPr>
            <p:grpSpPr>
              <a:xfrm>
                <a:off x="856091" y="4295111"/>
                <a:ext cx="1190889" cy="1482964"/>
                <a:chOff x="856091" y="4295111"/>
                <a:chExt cx="1190889" cy="1482964"/>
              </a:xfrm>
            </p:grpSpPr>
            <p:pic>
              <p:nvPicPr>
                <p:cNvPr id="526" name="Google Shape;526;p54"/>
                <p:cNvPicPr preferRelativeResize="0"/>
                <p:nvPr/>
              </p:nvPicPr>
              <p:blipFill rotWithShape="1">
                <a:blip r:embed="rId5">
                  <a:alphaModFix/>
                </a:blip>
                <a:srcRect b="0" l="0" r="0" t="0"/>
                <a:stretch/>
              </p:blipFill>
              <p:spPr>
                <a:xfrm flipH="1">
                  <a:off x="856091" y="4295111"/>
                  <a:ext cx="1190889" cy="1157186"/>
                </a:xfrm>
                <a:prstGeom prst="rect">
                  <a:avLst/>
                </a:prstGeom>
                <a:noFill/>
                <a:ln>
                  <a:noFill/>
                </a:ln>
              </p:spPr>
            </p:pic>
            <p:sp>
              <p:nvSpPr>
                <p:cNvPr id="527" name="Google Shape;527;p54"/>
                <p:cNvSpPr txBox="1"/>
                <p:nvPr/>
              </p:nvSpPr>
              <p:spPr>
                <a:xfrm>
                  <a:off x="1118831" y="5439521"/>
                  <a:ext cx="675186"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Users</a:t>
                  </a:r>
                  <a:endParaRPr/>
                </a:p>
              </p:txBody>
            </p:sp>
          </p:grpSp>
        </p:grpSp>
      </p:grpSp>
      <p:grpSp>
        <p:nvGrpSpPr>
          <p:cNvPr id="528" name="Google Shape;528;p54"/>
          <p:cNvGrpSpPr/>
          <p:nvPr/>
        </p:nvGrpSpPr>
        <p:grpSpPr>
          <a:xfrm>
            <a:off x="6720607" y="1368778"/>
            <a:ext cx="4846787" cy="4997148"/>
            <a:chOff x="6720607" y="1368778"/>
            <a:chExt cx="4846787" cy="4997148"/>
          </a:xfrm>
        </p:grpSpPr>
        <p:sp>
          <p:nvSpPr>
            <p:cNvPr id="529" name="Google Shape;529;p54"/>
            <p:cNvSpPr txBox="1"/>
            <p:nvPr/>
          </p:nvSpPr>
          <p:spPr>
            <a:xfrm>
              <a:off x="7112835" y="1368778"/>
              <a:ext cx="4062331"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Arial"/>
                  <a:ea typeface="Arial"/>
                  <a:cs typeface="Arial"/>
                  <a:sym typeface="Arial"/>
                </a:rPr>
                <a:t>Resource-based policies</a:t>
              </a:r>
              <a:endParaRPr/>
            </a:p>
          </p:txBody>
        </p:sp>
        <p:sp>
          <p:nvSpPr>
            <p:cNvPr id="530" name="Google Shape;530;p54"/>
            <p:cNvSpPr/>
            <p:nvPr/>
          </p:nvSpPr>
          <p:spPr>
            <a:xfrm>
              <a:off x="6720607" y="1891998"/>
              <a:ext cx="4846787" cy="4464352"/>
            </a:xfrm>
            <a:prstGeom prst="rect">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descr="green circle, square, and triangle representing S3 objects." id="531" name="Google Shape;531;p54"/>
            <p:cNvGrpSpPr/>
            <p:nvPr/>
          </p:nvGrpSpPr>
          <p:grpSpPr>
            <a:xfrm>
              <a:off x="7080264" y="2365167"/>
              <a:ext cx="1139744" cy="1557961"/>
              <a:chOff x="7080264" y="2365167"/>
              <a:chExt cx="1139744" cy="1557961"/>
            </a:xfrm>
          </p:grpSpPr>
          <p:grpSp>
            <p:nvGrpSpPr>
              <p:cNvPr id="532" name="Google Shape;532;p54"/>
              <p:cNvGrpSpPr/>
              <p:nvPr/>
            </p:nvGrpSpPr>
            <p:grpSpPr>
              <a:xfrm>
                <a:off x="7080264" y="2365167"/>
                <a:ext cx="1139744" cy="1104677"/>
                <a:chOff x="7080264" y="2365167"/>
                <a:chExt cx="1139744" cy="1104677"/>
              </a:xfrm>
            </p:grpSpPr>
            <p:sp>
              <p:nvSpPr>
                <p:cNvPr id="533" name="Google Shape;533;p54"/>
                <p:cNvSpPr/>
                <p:nvPr/>
              </p:nvSpPr>
              <p:spPr>
                <a:xfrm>
                  <a:off x="7080264" y="2365167"/>
                  <a:ext cx="457200" cy="457200"/>
                </a:xfrm>
                <a:prstGeom prst="ellipse">
                  <a:avLst/>
                </a:prstGeom>
                <a:solidFill>
                  <a:srgbClr val="3F86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4" name="Google Shape;534;p54"/>
                <p:cNvSpPr/>
                <p:nvPr/>
              </p:nvSpPr>
              <p:spPr>
                <a:xfrm>
                  <a:off x="7762808" y="2681272"/>
                  <a:ext cx="457200" cy="457200"/>
                </a:xfrm>
                <a:prstGeom prst="rect">
                  <a:avLst/>
                </a:prstGeom>
                <a:solidFill>
                  <a:srgbClr val="3F86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5" name="Google Shape;535;p54"/>
                <p:cNvSpPr/>
                <p:nvPr/>
              </p:nvSpPr>
              <p:spPr>
                <a:xfrm>
                  <a:off x="7185307" y="3012644"/>
                  <a:ext cx="502920" cy="457200"/>
                </a:xfrm>
                <a:prstGeom prst="triangle">
                  <a:avLst>
                    <a:gd fmla="val 50000" name="adj"/>
                  </a:avLst>
                </a:prstGeom>
                <a:solidFill>
                  <a:srgbClr val="3F86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536" name="Google Shape;536;p54"/>
              <p:cNvSpPr txBox="1"/>
              <p:nvPr/>
            </p:nvSpPr>
            <p:spPr>
              <a:xfrm>
                <a:off x="7108806" y="3584574"/>
                <a:ext cx="1111202"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S3 objects</a:t>
                </a:r>
                <a:endParaRPr/>
              </a:p>
            </p:txBody>
          </p:sp>
        </p:grpSp>
        <p:grpSp>
          <p:nvGrpSpPr>
            <p:cNvPr id="537" name="Google Shape;537;p54"/>
            <p:cNvGrpSpPr/>
            <p:nvPr/>
          </p:nvGrpSpPr>
          <p:grpSpPr>
            <a:xfrm>
              <a:off x="8396334" y="2472270"/>
              <a:ext cx="914400" cy="847399"/>
              <a:chOff x="8396334" y="2472270"/>
              <a:chExt cx="914400" cy="847399"/>
            </a:xfrm>
          </p:grpSpPr>
          <p:cxnSp>
            <p:nvCxnSpPr>
              <p:cNvPr id="538" name="Google Shape;538;p54"/>
              <p:cNvCxnSpPr/>
              <p:nvPr/>
            </p:nvCxnSpPr>
            <p:spPr>
              <a:xfrm rot="10800000">
                <a:off x="8396334" y="2472270"/>
                <a:ext cx="914400" cy="0"/>
              </a:xfrm>
              <a:prstGeom prst="straightConnector1">
                <a:avLst/>
              </a:prstGeom>
              <a:noFill/>
              <a:ln cap="flat" cmpd="sng" w="38100">
                <a:solidFill>
                  <a:srgbClr val="7F7F7F"/>
                </a:solidFill>
                <a:prstDash val="solid"/>
                <a:miter lim="800000"/>
                <a:headEnd len="sm" w="sm" type="none"/>
                <a:tailEnd len="med" w="med" type="triangle"/>
              </a:ln>
            </p:spPr>
          </p:cxnSp>
          <p:cxnSp>
            <p:nvCxnSpPr>
              <p:cNvPr id="539" name="Google Shape;539;p54"/>
              <p:cNvCxnSpPr/>
              <p:nvPr/>
            </p:nvCxnSpPr>
            <p:spPr>
              <a:xfrm rot="10800000">
                <a:off x="8396334" y="2895970"/>
                <a:ext cx="914400" cy="0"/>
              </a:xfrm>
              <a:prstGeom prst="straightConnector1">
                <a:avLst/>
              </a:prstGeom>
              <a:noFill/>
              <a:ln cap="flat" cmpd="sng" w="38100">
                <a:solidFill>
                  <a:srgbClr val="7F7F7F"/>
                </a:solidFill>
                <a:prstDash val="solid"/>
                <a:miter lim="800000"/>
                <a:headEnd len="sm" w="sm" type="none"/>
                <a:tailEnd len="med" w="med" type="triangle"/>
              </a:ln>
            </p:spPr>
          </p:cxnSp>
          <p:cxnSp>
            <p:nvCxnSpPr>
              <p:cNvPr descr="Can be protected with" id="540" name="Google Shape;540;p54"/>
              <p:cNvCxnSpPr/>
              <p:nvPr/>
            </p:nvCxnSpPr>
            <p:spPr>
              <a:xfrm rot="10800000">
                <a:off x="8396334" y="3319669"/>
                <a:ext cx="914400" cy="0"/>
              </a:xfrm>
              <a:prstGeom prst="straightConnector1">
                <a:avLst/>
              </a:prstGeom>
              <a:noFill/>
              <a:ln cap="flat" cmpd="sng" w="38100">
                <a:solidFill>
                  <a:srgbClr val="7F7F7F"/>
                </a:solidFill>
                <a:prstDash val="solid"/>
                <a:miter lim="800000"/>
                <a:headEnd len="sm" w="sm" type="none"/>
                <a:tailEnd len="med" w="med" type="triangle"/>
              </a:ln>
            </p:spPr>
          </p:cxnSp>
        </p:grpSp>
        <p:grpSp>
          <p:nvGrpSpPr>
            <p:cNvPr id="541" name="Google Shape;541;p54"/>
            <p:cNvGrpSpPr/>
            <p:nvPr/>
          </p:nvGrpSpPr>
          <p:grpSpPr>
            <a:xfrm>
              <a:off x="9523308" y="2223631"/>
              <a:ext cx="1755730" cy="1746510"/>
              <a:chOff x="9523308" y="2223631"/>
              <a:chExt cx="1755730" cy="1746510"/>
            </a:xfrm>
          </p:grpSpPr>
          <p:sp>
            <p:nvSpPr>
              <p:cNvPr id="542" name="Google Shape;542;p54"/>
              <p:cNvSpPr txBox="1"/>
              <p:nvPr/>
            </p:nvSpPr>
            <p:spPr>
              <a:xfrm>
                <a:off x="9733786" y="3631587"/>
                <a:ext cx="1273105"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Object ACLs</a:t>
                </a:r>
                <a:endParaRPr/>
              </a:p>
            </p:txBody>
          </p:sp>
          <p:grpSp>
            <p:nvGrpSpPr>
              <p:cNvPr id="543" name="Google Shape;543;p54"/>
              <p:cNvGrpSpPr/>
              <p:nvPr/>
            </p:nvGrpSpPr>
            <p:grpSpPr>
              <a:xfrm>
                <a:off x="9523308" y="2223631"/>
                <a:ext cx="1755730" cy="1360943"/>
                <a:chOff x="9523308" y="2223631"/>
                <a:chExt cx="1755730" cy="1360943"/>
              </a:xfrm>
            </p:grpSpPr>
            <p:pic>
              <p:nvPicPr>
                <p:cNvPr id="544" name="Google Shape;544;p54"/>
                <p:cNvPicPr preferRelativeResize="0"/>
                <p:nvPr/>
              </p:nvPicPr>
              <p:blipFill rotWithShape="1">
                <a:blip r:embed="rId6">
                  <a:alphaModFix/>
                </a:blip>
                <a:srcRect b="0" l="0" r="0" t="0"/>
                <a:stretch/>
              </p:blipFill>
              <p:spPr>
                <a:xfrm>
                  <a:off x="9523308" y="2223631"/>
                  <a:ext cx="713294" cy="1103472"/>
                </a:xfrm>
                <a:prstGeom prst="rect">
                  <a:avLst/>
                </a:prstGeom>
                <a:noFill/>
                <a:ln>
                  <a:noFill/>
                </a:ln>
              </p:spPr>
            </p:pic>
            <p:pic>
              <p:nvPicPr>
                <p:cNvPr id="545" name="Google Shape;545;p54"/>
                <p:cNvPicPr preferRelativeResize="0"/>
                <p:nvPr/>
              </p:nvPicPr>
              <p:blipFill rotWithShape="1">
                <a:blip r:embed="rId6">
                  <a:alphaModFix/>
                </a:blip>
                <a:srcRect b="0" l="0" r="0" t="0"/>
                <a:stretch/>
              </p:blipFill>
              <p:spPr>
                <a:xfrm>
                  <a:off x="10013692" y="2481102"/>
                  <a:ext cx="713294" cy="1103472"/>
                </a:xfrm>
                <a:prstGeom prst="rect">
                  <a:avLst/>
                </a:prstGeom>
                <a:noFill/>
                <a:ln>
                  <a:noFill/>
                </a:ln>
              </p:spPr>
            </p:pic>
            <p:pic>
              <p:nvPicPr>
                <p:cNvPr descr="ACLs are XML documents." id="546" name="Google Shape;546;p54"/>
                <p:cNvPicPr preferRelativeResize="0"/>
                <p:nvPr/>
              </p:nvPicPr>
              <p:blipFill rotWithShape="1">
                <a:blip r:embed="rId6">
                  <a:alphaModFix/>
                </a:blip>
                <a:srcRect b="0" l="0" r="0" t="0"/>
                <a:stretch/>
              </p:blipFill>
              <p:spPr>
                <a:xfrm>
                  <a:off x="10565744" y="2270631"/>
                  <a:ext cx="713294" cy="1103472"/>
                </a:xfrm>
                <a:prstGeom prst="rect">
                  <a:avLst/>
                </a:prstGeom>
                <a:noFill/>
                <a:ln>
                  <a:noFill/>
                </a:ln>
              </p:spPr>
            </p:pic>
          </p:grpSp>
        </p:grpSp>
        <p:grpSp>
          <p:nvGrpSpPr>
            <p:cNvPr descr="s3 bucket icon." id="547" name="Google Shape;547;p54"/>
            <p:cNvGrpSpPr/>
            <p:nvPr/>
          </p:nvGrpSpPr>
          <p:grpSpPr>
            <a:xfrm>
              <a:off x="7071543" y="4189858"/>
              <a:ext cx="1157186" cy="1500819"/>
              <a:chOff x="7399095" y="4490113"/>
              <a:chExt cx="1157186" cy="1500819"/>
            </a:xfrm>
          </p:grpSpPr>
          <p:pic>
            <p:nvPicPr>
              <p:cNvPr id="548" name="Google Shape;548;p54"/>
              <p:cNvPicPr preferRelativeResize="0"/>
              <p:nvPr/>
            </p:nvPicPr>
            <p:blipFill rotWithShape="1">
              <a:blip r:embed="rId7">
                <a:alphaModFix/>
              </a:blip>
              <a:srcRect b="0" l="0" r="0" t="0"/>
              <a:stretch/>
            </p:blipFill>
            <p:spPr>
              <a:xfrm>
                <a:off x="7399095" y="4490113"/>
                <a:ext cx="1157186" cy="1157186"/>
              </a:xfrm>
              <a:prstGeom prst="rect">
                <a:avLst/>
              </a:prstGeom>
              <a:noFill/>
              <a:ln>
                <a:noFill/>
              </a:ln>
            </p:spPr>
          </p:pic>
          <p:sp>
            <p:nvSpPr>
              <p:cNvPr id="549" name="Google Shape;549;p54"/>
              <p:cNvSpPr txBox="1"/>
              <p:nvPr/>
            </p:nvSpPr>
            <p:spPr>
              <a:xfrm>
                <a:off x="7439720" y="5652378"/>
                <a:ext cx="1075936"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S3 bucket</a:t>
                </a:r>
                <a:endParaRPr/>
              </a:p>
            </p:txBody>
          </p:sp>
        </p:grpSp>
        <p:grpSp>
          <p:nvGrpSpPr>
            <p:cNvPr id="550" name="Google Shape;550;p54"/>
            <p:cNvGrpSpPr/>
            <p:nvPr/>
          </p:nvGrpSpPr>
          <p:grpSpPr>
            <a:xfrm>
              <a:off x="8491870" y="4503761"/>
              <a:ext cx="1828800" cy="533771"/>
              <a:chOff x="8491870" y="4503761"/>
              <a:chExt cx="1828800" cy="533771"/>
            </a:xfrm>
          </p:grpSpPr>
          <p:cxnSp>
            <p:nvCxnSpPr>
              <p:cNvPr id="551" name="Google Shape;551;p54"/>
              <p:cNvCxnSpPr/>
              <p:nvPr/>
            </p:nvCxnSpPr>
            <p:spPr>
              <a:xfrm rot="10800000">
                <a:off x="8491870" y="4503761"/>
                <a:ext cx="1828800" cy="0"/>
              </a:xfrm>
              <a:prstGeom prst="straightConnector1">
                <a:avLst/>
              </a:prstGeom>
              <a:noFill/>
              <a:ln cap="flat" cmpd="sng" w="38100">
                <a:solidFill>
                  <a:srgbClr val="7F7F7F"/>
                </a:solidFill>
                <a:prstDash val="solid"/>
                <a:miter lim="800000"/>
                <a:headEnd len="sm" w="sm" type="none"/>
                <a:tailEnd len="med" w="med" type="triangle"/>
              </a:ln>
            </p:spPr>
          </p:cxnSp>
          <p:cxnSp>
            <p:nvCxnSpPr>
              <p:cNvPr descr="Buckets can be protected with" id="552" name="Google Shape;552;p54"/>
              <p:cNvCxnSpPr/>
              <p:nvPr/>
            </p:nvCxnSpPr>
            <p:spPr>
              <a:xfrm rot="10800000">
                <a:off x="8491870" y="5037532"/>
                <a:ext cx="914400" cy="0"/>
              </a:xfrm>
              <a:prstGeom prst="straightConnector1">
                <a:avLst/>
              </a:prstGeom>
              <a:noFill/>
              <a:ln cap="flat" cmpd="sng" w="38100">
                <a:solidFill>
                  <a:srgbClr val="7F7F7F"/>
                </a:solidFill>
                <a:prstDash val="solid"/>
                <a:miter lim="800000"/>
                <a:headEnd len="sm" w="sm" type="none"/>
                <a:tailEnd len="med" w="med" type="triangle"/>
              </a:ln>
            </p:spPr>
          </p:cxnSp>
        </p:grpSp>
        <p:grpSp>
          <p:nvGrpSpPr>
            <p:cNvPr id="553" name="Google Shape;553;p54"/>
            <p:cNvGrpSpPr/>
            <p:nvPr/>
          </p:nvGrpSpPr>
          <p:grpSpPr>
            <a:xfrm>
              <a:off x="9366032" y="4313910"/>
              <a:ext cx="1902569" cy="2052016"/>
              <a:chOff x="9366032" y="4313910"/>
              <a:chExt cx="1902569" cy="2052016"/>
            </a:xfrm>
          </p:grpSpPr>
          <p:sp>
            <p:nvSpPr>
              <p:cNvPr id="554" name="Google Shape;554;p54"/>
              <p:cNvSpPr txBox="1"/>
              <p:nvPr/>
            </p:nvSpPr>
            <p:spPr>
              <a:xfrm>
                <a:off x="9366032" y="5781151"/>
                <a:ext cx="102784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Bucket policy</a:t>
                </a:r>
                <a:endParaRPr/>
              </a:p>
            </p:txBody>
          </p:sp>
          <p:pic>
            <p:nvPicPr>
              <p:cNvPr descr="described in a JSON document" id="555" name="Google Shape;555;p54"/>
              <p:cNvPicPr preferRelativeResize="0"/>
              <p:nvPr/>
            </p:nvPicPr>
            <p:blipFill rotWithShape="1">
              <a:blip r:embed="rId3">
                <a:alphaModFix/>
              </a:blip>
              <a:srcRect b="0" l="0" r="0" t="0"/>
              <a:stretch/>
            </p:blipFill>
            <p:spPr>
              <a:xfrm>
                <a:off x="9511031" y="4689892"/>
                <a:ext cx="749873" cy="1103472"/>
              </a:xfrm>
              <a:prstGeom prst="rect">
                <a:avLst/>
              </a:prstGeom>
              <a:noFill/>
              <a:ln>
                <a:noFill/>
              </a:ln>
            </p:spPr>
          </p:pic>
          <p:sp>
            <p:nvSpPr>
              <p:cNvPr id="556" name="Google Shape;556;p54"/>
              <p:cNvSpPr txBox="1"/>
              <p:nvPr/>
            </p:nvSpPr>
            <p:spPr>
              <a:xfrm>
                <a:off x="10359485" y="5389600"/>
                <a:ext cx="90911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Bucket ACL</a:t>
                </a:r>
                <a:endParaRPr/>
              </a:p>
            </p:txBody>
          </p:sp>
          <p:pic>
            <p:nvPicPr>
              <p:cNvPr descr="Described in an XML document." id="557" name="Google Shape;557;p54"/>
              <p:cNvPicPr preferRelativeResize="0"/>
              <p:nvPr/>
            </p:nvPicPr>
            <p:blipFill rotWithShape="1">
              <a:blip r:embed="rId6">
                <a:alphaModFix/>
              </a:blip>
              <a:srcRect b="0" l="0" r="0" t="0"/>
              <a:stretch/>
            </p:blipFill>
            <p:spPr>
              <a:xfrm>
                <a:off x="10461872" y="4313910"/>
                <a:ext cx="713294" cy="1103472"/>
              </a:xfrm>
              <a:prstGeom prst="rect">
                <a:avLst/>
              </a:prstGeom>
              <a:noFill/>
              <a:ln>
                <a:noFill/>
              </a:ln>
            </p:spPr>
          </p:pic>
        </p:grpSp>
      </p:grpSp>
      <p:sp>
        <p:nvSpPr>
          <p:cNvPr id="558" name="Google Shape;558;p54"/>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55"/>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FFFF"/>
              </a:buClr>
              <a:buSzPts val="4000"/>
              <a:buFont typeface="Arial"/>
              <a:buNone/>
            </a:pPr>
            <a:r>
              <a:rPr lang="en-US">
                <a:solidFill>
                  <a:srgbClr val="FFFFFF"/>
                </a:solidFill>
              </a:rPr>
              <a:t>Access control lists (ACLs)</a:t>
            </a:r>
            <a:r>
              <a:rPr lang="en-US"/>
              <a:t> </a:t>
            </a:r>
            <a:endParaRPr/>
          </a:p>
        </p:txBody>
      </p:sp>
      <p:grpSp>
        <p:nvGrpSpPr>
          <p:cNvPr id="564" name="Google Shape;564;p55"/>
          <p:cNvGrpSpPr/>
          <p:nvPr/>
        </p:nvGrpSpPr>
        <p:grpSpPr>
          <a:xfrm>
            <a:off x="6872370" y="2420863"/>
            <a:ext cx="2523934" cy="1333060"/>
            <a:chOff x="6929438" y="2420863"/>
            <a:chExt cx="2523934" cy="1333060"/>
          </a:xfrm>
        </p:grpSpPr>
        <p:cxnSp>
          <p:nvCxnSpPr>
            <p:cNvPr id="565" name="Google Shape;565;p55"/>
            <p:cNvCxnSpPr/>
            <p:nvPr/>
          </p:nvCxnSpPr>
          <p:spPr>
            <a:xfrm rot="10800000">
              <a:off x="8038910" y="3087393"/>
              <a:ext cx="1414462" cy="0"/>
            </a:xfrm>
            <a:prstGeom prst="straightConnector1">
              <a:avLst/>
            </a:prstGeom>
            <a:noFill/>
            <a:ln cap="flat" cmpd="sng" w="38100">
              <a:solidFill>
                <a:srgbClr val="7F7F7F"/>
              </a:solidFill>
              <a:prstDash val="solid"/>
              <a:miter lim="800000"/>
              <a:headEnd len="sm" w="sm" type="none"/>
              <a:tailEnd len="sm" w="sm" type="none"/>
            </a:ln>
          </p:spPr>
        </p:cxnSp>
        <p:cxnSp>
          <p:nvCxnSpPr>
            <p:cNvPr id="566" name="Google Shape;566;p55"/>
            <p:cNvCxnSpPr/>
            <p:nvPr/>
          </p:nvCxnSpPr>
          <p:spPr>
            <a:xfrm rot="10800000">
              <a:off x="6929438" y="2420863"/>
              <a:ext cx="1109472" cy="666530"/>
            </a:xfrm>
            <a:prstGeom prst="straightConnector1">
              <a:avLst/>
            </a:prstGeom>
            <a:noFill/>
            <a:ln cap="flat" cmpd="sng" w="38100">
              <a:solidFill>
                <a:srgbClr val="7F7F7F"/>
              </a:solidFill>
              <a:prstDash val="solid"/>
              <a:miter lim="800000"/>
              <a:headEnd len="sm" w="sm" type="none"/>
              <a:tailEnd len="med" w="med" type="triangle"/>
            </a:ln>
          </p:spPr>
        </p:cxnSp>
        <p:cxnSp>
          <p:nvCxnSpPr>
            <p:cNvPr id="567" name="Google Shape;567;p55"/>
            <p:cNvCxnSpPr/>
            <p:nvPr/>
          </p:nvCxnSpPr>
          <p:spPr>
            <a:xfrm flipH="1">
              <a:off x="6929438" y="3087393"/>
              <a:ext cx="1109472" cy="666530"/>
            </a:xfrm>
            <a:prstGeom prst="straightConnector1">
              <a:avLst/>
            </a:prstGeom>
            <a:noFill/>
            <a:ln cap="flat" cmpd="sng" w="38100">
              <a:solidFill>
                <a:srgbClr val="7F7F7F"/>
              </a:solidFill>
              <a:prstDash val="solid"/>
              <a:miter lim="800000"/>
              <a:headEnd len="sm" w="sm" type="none"/>
              <a:tailEnd len="med" w="med" type="triangle"/>
            </a:ln>
          </p:spPr>
        </p:cxnSp>
      </p:grpSp>
      <p:pic>
        <p:nvPicPr>
          <p:cNvPr descr="ACL described in an XML document can be used for different access scenarios. " id="568" name="Google Shape;568;p55"/>
          <p:cNvPicPr preferRelativeResize="0"/>
          <p:nvPr/>
        </p:nvPicPr>
        <p:blipFill rotWithShape="1">
          <a:blip r:embed="rId3">
            <a:alphaModFix/>
          </a:blip>
          <a:srcRect b="0" l="0" r="0" t="0"/>
          <a:stretch/>
        </p:blipFill>
        <p:spPr>
          <a:xfrm>
            <a:off x="7391463" y="2460328"/>
            <a:ext cx="713294" cy="1103472"/>
          </a:xfrm>
          <a:prstGeom prst="rect">
            <a:avLst/>
          </a:prstGeom>
          <a:noFill/>
          <a:ln>
            <a:noFill/>
          </a:ln>
        </p:spPr>
      </p:pic>
      <p:pic>
        <p:nvPicPr>
          <p:cNvPr descr="Access example 1" id="569" name="Google Shape;569;p55"/>
          <p:cNvPicPr preferRelativeResize="0"/>
          <p:nvPr/>
        </p:nvPicPr>
        <p:blipFill rotWithShape="1">
          <a:blip r:embed="rId4">
            <a:alphaModFix/>
          </a:blip>
          <a:srcRect b="0" l="0" r="0" t="0"/>
          <a:stretch/>
        </p:blipFill>
        <p:spPr>
          <a:xfrm>
            <a:off x="1440619" y="1744923"/>
            <a:ext cx="1157186" cy="1157186"/>
          </a:xfrm>
          <a:prstGeom prst="rect">
            <a:avLst/>
          </a:prstGeom>
          <a:noFill/>
          <a:ln>
            <a:noFill/>
          </a:ln>
        </p:spPr>
      </p:pic>
      <p:sp>
        <p:nvSpPr>
          <p:cNvPr id="570" name="Google Shape;570;p55"/>
          <p:cNvSpPr txBox="1"/>
          <p:nvPr/>
        </p:nvSpPr>
        <p:spPr>
          <a:xfrm>
            <a:off x="3915583" y="1938101"/>
            <a:ext cx="68961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Read</a:t>
            </a:r>
            <a:endParaRPr/>
          </a:p>
        </p:txBody>
      </p:sp>
      <p:grpSp>
        <p:nvGrpSpPr>
          <p:cNvPr id="571" name="Google Shape;571;p55"/>
          <p:cNvGrpSpPr/>
          <p:nvPr/>
        </p:nvGrpSpPr>
        <p:grpSpPr>
          <a:xfrm>
            <a:off x="5338641" y="1538855"/>
            <a:ext cx="1193156" cy="1569323"/>
            <a:chOff x="5664370" y="1538855"/>
            <a:chExt cx="1193156" cy="1569323"/>
          </a:xfrm>
        </p:grpSpPr>
        <p:grpSp>
          <p:nvGrpSpPr>
            <p:cNvPr id="572" name="Google Shape;572;p55"/>
            <p:cNvGrpSpPr/>
            <p:nvPr/>
          </p:nvGrpSpPr>
          <p:grpSpPr>
            <a:xfrm>
              <a:off x="5664370" y="1538855"/>
              <a:ext cx="1193156" cy="1110608"/>
              <a:chOff x="5643738" y="1472764"/>
              <a:chExt cx="1193156" cy="1110608"/>
            </a:xfrm>
          </p:grpSpPr>
          <p:sp>
            <p:nvSpPr>
              <p:cNvPr id="573" name="Google Shape;573;p55"/>
              <p:cNvSpPr/>
              <p:nvPr/>
            </p:nvSpPr>
            <p:spPr>
              <a:xfrm>
                <a:off x="6379694" y="1770151"/>
                <a:ext cx="457200" cy="457200"/>
              </a:xfrm>
              <a:prstGeom prst="ellipse">
                <a:avLst/>
              </a:prstGeom>
              <a:solidFill>
                <a:schemeClr val="lt1"/>
              </a:solidFill>
              <a:ln cap="flat" cmpd="sng" w="57150">
                <a:solidFill>
                  <a:srgbClr val="3F862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74" name="Google Shape;574;p55"/>
              <p:cNvSpPr/>
              <p:nvPr/>
            </p:nvSpPr>
            <p:spPr>
              <a:xfrm>
                <a:off x="5819624" y="2126172"/>
                <a:ext cx="457200" cy="457200"/>
              </a:xfrm>
              <a:prstGeom prst="rect">
                <a:avLst/>
              </a:prstGeom>
              <a:solidFill>
                <a:schemeClr val="lt1"/>
              </a:solidFill>
              <a:ln cap="flat" cmpd="sng" w="57150">
                <a:solidFill>
                  <a:srgbClr val="3F862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75" name="Google Shape;575;p55"/>
              <p:cNvSpPr/>
              <p:nvPr/>
            </p:nvSpPr>
            <p:spPr>
              <a:xfrm>
                <a:off x="5643738" y="1472764"/>
                <a:ext cx="502920" cy="457200"/>
              </a:xfrm>
              <a:prstGeom prst="triangle">
                <a:avLst>
                  <a:gd fmla="val 50000" name="adj"/>
                </a:avLst>
              </a:prstGeom>
              <a:solidFill>
                <a:schemeClr val="lt1"/>
              </a:solidFill>
              <a:ln cap="flat" cmpd="sng" w="57150">
                <a:solidFill>
                  <a:srgbClr val="3F862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576" name="Google Shape;576;p55"/>
            <p:cNvSpPr txBox="1"/>
            <p:nvPr/>
          </p:nvSpPr>
          <p:spPr>
            <a:xfrm>
              <a:off x="5705347" y="2769624"/>
              <a:ext cx="1111202"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S3 objects</a:t>
              </a:r>
              <a:endParaRPr/>
            </a:p>
          </p:txBody>
        </p:sp>
      </p:grpSp>
      <p:pic>
        <p:nvPicPr>
          <p:cNvPr descr="Access example 2" id="577" name="Google Shape;577;p55"/>
          <p:cNvPicPr preferRelativeResize="0"/>
          <p:nvPr/>
        </p:nvPicPr>
        <p:blipFill rotWithShape="1">
          <a:blip r:embed="rId4">
            <a:alphaModFix/>
          </a:blip>
          <a:srcRect b="0" l="0" r="0" t="0"/>
          <a:stretch/>
        </p:blipFill>
        <p:spPr>
          <a:xfrm>
            <a:off x="1440619" y="3444747"/>
            <a:ext cx="1157186" cy="1157186"/>
          </a:xfrm>
          <a:prstGeom prst="rect">
            <a:avLst/>
          </a:prstGeom>
          <a:noFill/>
          <a:ln>
            <a:noFill/>
          </a:ln>
        </p:spPr>
      </p:pic>
      <p:sp>
        <p:nvSpPr>
          <p:cNvPr id="578" name="Google Shape;578;p55"/>
          <p:cNvSpPr txBox="1"/>
          <p:nvPr/>
        </p:nvSpPr>
        <p:spPr>
          <a:xfrm>
            <a:off x="3855488" y="3638761"/>
            <a:ext cx="72968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Write</a:t>
            </a:r>
            <a:endParaRPr/>
          </a:p>
        </p:txBody>
      </p:sp>
      <p:grpSp>
        <p:nvGrpSpPr>
          <p:cNvPr id="579" name="Google Shape;579;p55"/>
          <p:cNvGrpSpPr/>
          <p:nvPr/>
        </p:nvGrpSpPr>
        <p:grpSpPr>
          <a:xfrm>
            <a:off x="5356626" y="3266487"/>
            <a:ext cx="1157186" cy="1513706"/>
            <a:chOff x="5584255" y="3266487"/>
            <a:chExt cx="1157186" cy="1513706"/>
          </a:xfrm>
        </p:grpSpPr>
        <p:sp>
          <p:nvSpPr>
            <p:cNvPr id="580" name="Google Shape;580;p55"/>
            <p:cNvSpPr txBox="1"/>
            <p:nvPr/>
          </p:nvSpPr>
          <p:spPr>
            <a:xfrm>
              <a:off x="5624880" y="4441639"/>
              <a:ext cx="1075936"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S3 bucket</a:t>
              </a:r>
              <a:endParaRPr/>
            </a:p>
          </p:txBody>
        </p:sp>
        <p:pic>
          <p:nvPicPr>
            <p:cNvPr id="581" name="Google Shape;581;p55"/>
            <p:cNvPicPr preferRelativeResize="0"/>
            <p:nvPr/>
          </p:nvPicPr>
          <p:blipFill rotWithShape="1">
            <a:blip r:embed="rId5">
              <a:alphaModFix/>
            </a:blip>
            <a:srcRect b="0" l="0" r="0" t="0"/>
            <a:stretch/>
          </p:blipFill>
          <p:spPr>
            <a:xfrm>
              <a:off x="5584255" y="3266487"/>
              <a:ext cx="1157186" cy="1157186"/>
            </a:xfrm>
            <a:prstGeom prst="rect">
              <a:avLst/>
            </a:prstGeom>
            <a:noFill/>
            <a:ln>
              <a:noFill/>
            </a:ln>
          </p:spPr>
        </p:pic>
      </p:grpSp>
      <p:pic>
        <p:nvPicPr>
          <p:cNvPr descr="Access example 3" id="582" name="Google Shape;582;p55"/>
          <p:cNvPicPr preferRelativeResize="0"/>
          <p:nvPr/>
        </p:nvPicPr>
        <p:blipFill rotWithShape="1">
          <a:blip r:embed="rId4">
            <a:alphaModFix/>
          </a:blip>
          <a:srcRect b="0" l="0" r="0" t="0"/>
          <a:stretch/>
        </p:blipFill>
        <p:spPr>
          <a:xfrm>
            <a:off x="9594195" y="2523012"/>
            <a:ext cx="1157186" cy="1157186"/>
          </a:xfrm>
          <a:prstGeom prst="rect">
            <a:avLst/>
          </a:prstGeom>
          <a:noFill/>
          <a:ln>
            <a:noFill/>
          </a:ln>
        </p:spPr>
      </p:pic>
      <p:cxnSp>
        <p:nvCxnSpPr>
          <p:cNvPr id="583" name="Google Shape;583;p55"/>
          <p:cNvCxnSpPr/>
          <p:nvPr/>
        </p:nvCxnSpPr>
        <p:spPr>
          <a:xfrm rot="10800000">
            <a:off x="3281110" y="2323516"/>
            <a:ext cx="1828800" cy="0"/>
          </a:xfrm>
          <a:prstGeom prst="straightConnector1">
            <a:avLst/>
          </a:prstGeom>
          <a:noFill/>
          <a:ln cap="flat" cmpd="sng" w="38100">
            <a:solidFill>
              <a:srgbClr val="7F7F7F"/>
            </a:solidFill>
            <a:prstDash val="solid"/>
            <a:miter lim="800000"/>
            <a:headEnd len="sm" w="sm" type="none"/>
            <a:tailEnd len="med" w="med" type="triangle"/>
          </a:ln>
        </p:spPr>
      </p:cxnSp>
      <p:cxnSp>
        <p:nvCxnSpPr>
          <p:cNvPr id="584" name="Google Shape;584;p55"/>
          <p:cNvCxnSpPr/>
          <p:nvPr/>
        </p:nvCxnSpPr>
        <p:spPr>
          <a:xfrm>
            <a:off x="3281110" y="4023340"/>
            <a:ext cx="1828800" cy="0"/>
          </a:xfrm>
          <a:prstGeom prst="straightConnector1">
            <a:avLst/>
          </a:prstGeom>
          <a:noFill/>
          <a:ln cap="flat" cmpd="sng" w="38100">
            <a:solidFill>
              <a:srgbClr val="7F7F7F"/>
            </a:solidFill>
            <a:prstDash val="solid"/>
            <a:miter lim="800000"/>
            <a:headEnd len="sm" w="sm" type="none"/>
            <a:tailEnd len="med" w="med" type="triangle"/>
          </a:ln>
        </p:spPr>
      </p:cxnSp>
      <p:sp>
        <p:nvSpPr>
          <p:cNvPr id="585" name="Google Shape;585;p55"/>
          <p:cNvSpPr txBox="1"/>
          <p:nvPr/>
        </p:nvSpPr>
        <p:spPr>
          <a:xfrm>
            <a:off x="7998674" y="2452620"/>
            <a:ext cx="132600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Full control</a:t>
            </a:r>
            <a:endParaRPr/>
          </a:p>
        </p:txBody>
      </p:sp>
      <p:sp>
        <p:nvSpPr>
          <p:cNvPr id="586" name="Google Shape;586;p55"/>
          <p:cNvSpPr/>
          <p:nvPr/>
        </p:nvSpPr>
        <p:spPr>
          <a:xfrm>
            <a:off x="374829" y="4958362"/>
            <a:ext cx="11442342" cy="1017765"/>
          </a:xfrm>
          <a:prstGeom prst="rect">
            <a:avLst/>
          </a:prstGeom>
          <a:solidFill>
            <a:schemeClr val="lt1"/>
          </a:solidFill>
          <a:ln>
            <a:noFill/>
          </a:ln>
        </p:spPr>
        <p:txBody>
          <a:bodyPr anchorCtr="0" anchor="ctr" bIns="45700" lIns="91425" spcFirstLastPara="1" rIns="91425" wrap="square" tIns="45700">
            <a:noAutofit/>
          </a:bodyPr>
          <a:lstStyle/>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Resource-based access policy to manage access at the object level or bucket level</a:t>
            </a:r>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Use to grant basic read/write permissions to other AWS accounts</a:t>
            </a:r>
            <a:endParaRPr/>
          </a:p>
        </p:txBody>
      </p:sp>
      <p:sp>
        <p:nvSpPr>
          <p:cNvPr id="587" name="Google Shape;587;p55"/>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56"/>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FFFF"/>
              </a:buClr>
              <a:buSzPts val="4000"/>
              <a:buFont typeface="Arial"/>
              <a:buNone/>
            </a:pPr>
            <a:r>
              <a:rPr lang="en-US">
                <a:solidFill>
                  <a:srgbClr val="FFFFFF"/>
                </a:solidFill>
              </a:rPr>
              <a:t>Bucket</a:t>
            </a:r>
            <a:r>
              <a:rPr lang="en-US"/>
              <a:t> p</a:t>
            </a:r>
            <a:r>
              <a:rPr lang="en-US">
                <a:solidFill>
                  <a:srgbClr val="FFFFFF"/>
                </a:solidFill>
              </a:rPr>
              <a:t>olicies</a:t>
            </a:r>
            <a:endParaRPr>
              <a:solidFill>
                <a:srgbClr val="FFFFFF"/>
              </a:solidFill>
              <a:latin typeface="Arial"/>
              <a:ea typeface="Arial"/>
              <a:cs typeface="Arial"/>
              <a:sym typeface="Arial"/>
            </a:endParaRPr>
          </a:p>
        </p:txBody>
      </p:sp>
      <p:sp>
        <p:nvSpPr>
          <p:cNvPr id="593" name="Google Shape;593;p56"/>
          <p:cNvSpPr txBox="1"/>
          <p:nvPr/>
        </p:nvSpPr>
        <p:spPr>
          <a:xfrm>
            <a:off x="419100" y="2185976"/>
            <a:ext cx="3232598" cy="31085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An IAM policy language option that grants granular permissions to Amazon S3 resources</a:t>
            </a:r>
            <a:endParaRPr/>
          </a:p>
        </p:txBody>
      </p:sp>
      <p:sp>
        <p:nvSpPr>
          <p:cNvPr id="594" name="Google Shape;594;p56"/>
          <p:cNvSpPr/>
          <p:nvPr/>
        </p:nvSpPr>
        <p:spPr>
          <a:xfrm>
            <a:off x="3400024" y="2293698"/>
            <a:ext cx="8372876" cy="2893100"/>
          </a:xfrm>
          <a:prstGeom prst="rect">
            <a:avLst/>
          </a:prstGeom>
          <a:solidFill>
            <a:srgbClr val="ABE8E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Droid Sans Mono"/>
                <a:ea typeface="Droid Sans Mono"/>
                <a:cs typeface="Droid Sans Mono"/>
                <a:sym typeface="Droid Sans Mono"/>
              </a:rPr>
              <a:t>{</a:t>
            </a:r>
            <a:endParaRPr/>
          </a:p>
          <a:p>
            <a:pPr indent="0" lvl="0" marL="0" marR="0" rtl="0" algn="l">
              <a:spcBef>
                <a:spcPts val="0"/>
              </a:spcBef>
              <a:spcAft>
                <a:spcPts val="0"/>
              </a:spcAft>
              <a:buNone/>
            </a:pPr>
            <a:r>
              <a:rPr lang="en-US" sz="1600">
                <a:solidFill>
                  <a:schemeClr val="dk1"/>
                </a:solidFill>
                <a:latin typeface="Droid Sans Mono"/>
                <a:ea typeface="Droid Sans Mono"/>
                <a:cs typeface="Droid Sans Mono"/>
                <a:sym typeface="Droid Sans Mono"/>
              </a:rPr>
              <a:t> "Version":"2012-10-17",</a:t>
            </a:r>
            <a:endParaRPr/>
          </a:p>
          <a:p>
            <a:pPr indent="0" lvl="0" marL="0" marR="0" rtl="0" algn="l">
              <a:spcBef>
                <a:spcPts val="0"/>
              </a:spcBef>
              <a:spcAft>
                <a:spcPts val="0"/>
              </a:spcAft>
              <a:buNone/>
            </a:pPr>
            <a:r>
              <a:rPr lang="en-US" sz="1600">
                <a:solidFill>
                  <a:schemeClr val="dk1"/>
                </a:solidFill>
                <a:latin typeface="Droid Sans Mono"/>
                <a:ea typeface="Droid Sans Mono"/>
                <a:cs typeface="Droid Sans Mono"/>
                <a:sym typeface="Droid Sans Mono"/>
              </a:rPr>
              <a:t> "Statement": [</a:t>
            </a:r>
            <a:endParaRPr/>
          </a:p>
          <a:p>
            <a:pPr indent="0" lvl="0" marL="0" marR="0" rtl="0" algn="l">
              <a:spcBef>
                <a:spcPts val="0"/>
              </a:spcBef>
              <a:spcAft>
                <a:spcPts val="0"/>
              </a:spcAft>
              <a:buNone/>
            </a:pPr>
            <a:r>
              <a:rPr lang="en-US" sz="1600">
                <a:solidFill>
                  <a:schemeClr val="dk1"/>
                </a:solidFill>
                <a:latin typeface="Droid Sans Mono"/>
                <a:ea typeface="Droid Sans Mono"/>
                <a:cs typeface="Droid Sans Mono"/>
                <a:sym typeface="Droid Sans Mono"/>
              </a:rPr>
              <a:t> {</a:t>
            </a:r>
            <a:endParaRPr/>
          </a:p>
          <a:p>
            <a:pPr indent="0" lvl="0" marL="0" marR="0" rtl="0" algn="l">
              <a:spcBef>
                <a:spcPts val="0"/>
              </a:spcBef>
              <a:spcAft>
                <a:spcPts val="0"/>
              </a:spcAft>
              <a:buNone/>
            </a:pPr>
            <a:r>
              <a:rPr lang="en-US" sz="1600">
                <a:solidFill>
                  <a:schemeClr val="dk1"/>
                </a:solidFill>
                <a:latin typeface="Droid Sans Mono"/>
                <a:ea typeface="Droid Sans Mono"/>
                <a:cs typeface="Droid Sans Mono"/>
                <a:sym typeface="Droid Sans Mono"/>
              </a:rPr>
              <a:t> 	"Effect":"Allow”,</a:t>
            </a:r>
            <a:endParaRPr/>
          </a:p>
          <a:p>
            <a:pPr indent="0" lvl="0" marL="0" marR="0" rtl="0" algn="l">
              <a:spcBef>
                <a:spcPts val="0"/>
              </a:spcBef>
              <a:spcAft>
                <a:spcPts val="0"/>
              </a:spcAft>
              <a:buNone/>
            </a:pPr>
            <a:r>
              <a:rPr lang="en-US" sz="1600">
                <a:solidFill>
                  <a:schemeClr val="dk1"/>
                </a:solidFill>
                <a:latin typeface="Droid Sans Mono"/>
                <a:ea typeface="Droid Sans Mono"/>
                <a:cs typeface="Droid Sans Mono"/>
                <a:sym typeface="Droid Sans Mono"/>
              </a:rPr>
              <a:t>		"Principal": "*",</a:t>
            </a:r>
            <a:endParaRPr/>
          </a:p>
          <a:p>
            <a:pPr indent="0" lvl="0" marL="0" marR="0" rtl="0" algn="l">
              <a:spcBef>
                <a:spcPts val="0"/>
              </a:spcBef>
              <a:spcAft>
                <a:spcPts val="0"/>
              </a:spcAft>
              <a:buNone/>
            </a:pPr>
            <a:r>
              <a:rPr lang="en-US" sz="1600">
                <a:solidFill>
                  <a:schemeClr val="dk1"/>
                </a:solidFill>
                <a:latin typeface="Droid Sans Mono"/>
                <a:ea typeface="Droid Sans Mono"/>
                <a:cs typeface="Droid Sans Mono"/>
                <a:sym typeface="Droid Sans Mono"/>
              </a:rPr>
              <a:t> 	"Action":["s3:GetObject"],</a:t>
            </a:r>
            <a:endParaRPr/>
          </a:p>
          <a:p>
            <a:pPr indent="0" lvl="0" marL="0" marR="0" rtl="0" algn="l">
              <a:spcBef>
                <a:spcPts val="0"/>
              </a:spcBef>
              <a:spcAft>
                <a:spcPts val="0"/>
              </a:spcAft>
              <a:buNone/>
            </a:pPr>
            <a:r>
              <a:rPr lang="en-US" sz="1600">
                <a:solidFill>
                  <a:schemeClr val="dk1"/>
                </a:solidFill>
                <a:latin typeface="Droid Sans Mono"/>
                <a:ea typeface="Droid Sans Mono"/>
                <a:cs typeface="Droid Sans Mono"/>
                <a:sym typeface="Droid Sans Mono"/>
              </a:rPr>
              <a:t>		"Resource":["arn:aws:s3:::DOC-EXAMPLE-BUCKET/*"]</a:t>
            </a:r>
            <a:endParaRPr/>
          </a:p>
          <a:p>
            <a:pPr indent="0" lvl="0" marL="0" marR="0" rtl="0" algn="l">
              <a:spcBef>
                <a:spcPts val="0"/>
              </a:spcBef>
              <a:spcAft>
                <a:spcPts val="0"/>
              </a:spcAft>
              <a:buNone/>
            </a:pPr>
            <a:r>
              <a:rPr lang="en-US" sz="1600">
                <a:solidFill>
                  <a:schemeClr val="dk1"/>
                </a:solidFill>
                <a:latin typeface="Droid Sans Mono"/>
                <a:ea typeface="Droid Sans Mono"/>
                <a:cs typeface="Droid Sans Mono"/>
                <a:sym typeface="Droid Sans Mono"/>
              </a:rPr>
              <a:t> }</a:t>
            </a:r>
            <a:endParaRPr/>
          </a:p>
          <a:p>
            <a:pPr indent="0" lvl="0" marL="0" marR="0" rtl="0" algn="l">
              <a:spcBef>
                <a:spcPts val="0"/>
              </a:spcBef>
              <a:spcAft>
                <a:spcPts val="0"/>
              </a:spcAft>
              <a:buNone/>
            </a:pPr>
            <a:r>
              <a:rPr lang="en-US" sz="1600">
                <a:solidFill>
                  <a:schemeClr val="dk1"/>
                </a:solidFill>
                <a:latin typeface="Droid Sans Mono"/>
                <a:ea typeface="Droid Sans Mono"/>
                <a:cs typeface="Droid Sans Mono"/>
                <a:sym typeface="Droid Sans Mono"/>
              </a:rPr>
              <a:t> ]</a:t>
            </a:r>
            <a:endParaRPr/>
          </a:p>
          <a:p>
            <a:pPr indent="0" lvl="0" marL="0" marR="0" rtl="0" algn="l">
              <a:spcBef>
                <a:spcPts val="0"/>
              </a:spcBef>
              <a:spcAft>
                <a:spcPts val="0"/>
              </a:spcAft>
              <a:buNone/>
            </a:pPr>
            <a:r>
              <a:rPr lang="en-US" sz="1600">
                <a:solidFill>
                  <a:schemeClr val="dk1"/>
                </a:solidFill>
                <a:latin typeface="Droid Sans Mono"/>
                <a:ea typeface="Droid Sans Mono"/>
                <a:cs typeface="Droid Sans Mono"/>
                <a:sym typeface="Droid Sans Mono"/>
              </a:rPr>
              <a:t>}</a:t>
            </a:r>
            <a:endParaRPr/>
          </a:p>
        </p:txBody>
      </p:sp>
      <p:sp>
        <p:nvSpPr>
          <p:cNvPr id="595" name="Google Shape;595;p56"/>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57"/>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Presigned URLs</a:t>
            </a:r>
            <a:endParaRPr/>
          </a:p>
        </p:txBody>
      </p:sp>
      <p:sp>
        <p:nvSpPr>
          <p:cNvPr id="601" name="Google Shape;601;p57"/>
          <p:cNvSpPr txBox="1"/>
          <p:nvPr>
            <p:ph idx="1" type="body"/>
          </p:nvPr>
        </p:nvSpPr>
        <p:spPr>
          <a:xfrm>
            <a:off x="419100" y="1528175"/>
            <a:ext cx="5504688" cy="464878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US" sz="2400"/>
              <a:t>Provide access to PUT or GET objects without granting permissions to perform any other actions</a:t>
            </a:r>
            <a:endParaRPr/>
          </a:p>
          <a:p>
            <a:pPr indent="-228600" lvl="0" marL="228600" rtl="0" algn="l">
              <a:lnSpc>
                <a:spcPct val="90000"/>
              </a:lnSpc>
              <a:spcBef>
                <a:spcPts val="1000"/>
              </a:spcBef>
              <a:spcAft>
                <a:spcPts val="0"/>
              </a:spcAft>
              <a:buClr>
                <a:schemeClr val="dk1"/>
              </a:buClr>
              <a:buSzPts val="2400"/>
              <a:buChar char="•"/>
            </a:pPr>
            <a:r>
              <a:rPr lang="en-US" sz="2400"/>
              <a:t>Use the permissions of the user who creates the URL</a:t>
            </a:r>
            <a:endParaRPr/>
          </a:p>
          <a:p>
            <a:pPr indent="-228600" lvl="0" marL="228600" rtl="0" algn="l">
              <a:lnSpc>
                <a:spcPct val="90000"/>
              </a:lnSpc>
              <a:spcBef>
                <a:spcPts val="1000"/>
              </a:spcBef>
              <a:spcAft>
                <a:spcPts val="0"/>
              </a:spcAft>
              <a:buClr>
                <a:schemeClr val="dk1"/>
              </a:buClr>
              <a:buSzPts val="2400"/>
              <a:buChar char="•"/>
            </a:pPr>
            <a:r>
              <a:rPr lang="en-US" sz="2400"/>
              <a:t>Provide security credentials, a bucket name, an object key, an HTTP method, and an expiration date and time</a:t>
            </a:r>
            <a:endParaRPr/>
          </a:p>
          <a:p>
            <a:pPr indent="-228600" lvl="0" marL="228600" rtl="0" algn="l">
              <a:lnSpc>
                <a:spcPct val="90000"/>
              </a:lnSpc>
              <a:spcBef>
                <a:spcPts val="1000"/>
              </a:spcBef>
              <a:spcAft>
                <a:spcPts val="0"/>
              </a:spcAft>
              <a:buClr>
                <a:schemeClr val="dk1"/>
              </a:buClr>
              <a:buSzPts val="2400"/>
              <a:buChar char="•"/>
            </a:pPr>
            <a:r>
              <a:rPr lang="en-US" sz="2400"/>
              <a:t>Are only valid until the expiration time (maximum of 1 week)</a:t>
            </a:r>
            <a:endParaRPr/>
          </a:p>
        </p:txBody>
      </p:sp>
      <p:pic>
        <p:nvPicPr>
          <p:cNvPr descr="Client that wants to perform Amazon S3 operations." id="602" name="Google Shape;602;p57"/>
          <p:cNvPicPr preferRelativeResize="0"/>
          <p:nvPr/>
        </p:nvPicPr>
        <p:blipFill rotWithShape="1">
          <a:blip r:embed="rId3">
            <a:alphaModFix/>
          </a:blip>
          <a:srcRect b="0" l="0" r="0" t="0"/>
          <a:stretch/>
        </p:blipFill>
        <p:spPr>
          <a:xfrm>
            <a:off x="5961782" y="3646271"/>
            <a:ext cx="1067796" cy="1067796"/>
          </a:xfrm>
          <a:prstGeom prst="rect">
            <a:avLst/>
          </a:prstGeom>
          <a:noFill/>
          <a:ln>
            <a:noFill/>
          </a:ln>
        </p:spPr>
      </p:pic>
      <p:sp>
        <p:nvSpPr>
          <p:cNvPr id="603" name="Google Shape;603;p57"/>
          <p:cNvSpPr txBox="1"/>
          <p:nvPr/>
        </p:nvSpPr>
        <p:spPr>
          <a:xfrm>
            <a:off x="6615238" y="2456523"/>
            <a:ext cx="1312438"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Request presigned URL</a:t>
            </a:r>
            <a:endParaRPr/>
          </a:p>
        </p:txBody>
      </p:sp>
      <p:pic>
        <p:nvPicPr>
          <p:cNvPr id="604" name="Google Shape;604;p57"/>
          <p:cNvPicPr preferRelativeResize="0"/>
          <p:nvPr/>
        </p:nvPicPr>
        <p:blipFill rotWithShape="1">
          <a:blip r:embed="rId4">
            <a:alphaModFix/>
          </a:blip>
          <a:srcRect b="0" l="0" r="0" t="0"/>
          <a:stretch/>
        </p:blipFill>
        <p:spPr>
          <a:xfrm>
            <a:off x="8174780" y="1427355"/>
            <a:ext cx="3572566" cy="2359356"/>
          </a:xfrm>
          <a:prstGeom prst="rect">
            <a:avLst/>
          </a:prstGeom>
          <a:noFill/>
          <a:ln>
            <a:noFill/>
          </a:ln>
        </p:spPr>
      </p:pic>
      <p:cxnSp>
        <p:nvCxnSpPr>
          <p:cNvPr id="605" name="Google Shape;605;p57"/>
          <p:cNvCxnSpPr/>
          <p:nvPr/>
        </p:nvCxnSpPr>
        <p:spPr>
          <a:xfrm flipH="1" rot="10800000">
            <a:off x="7211041" y="2482079"/>
            <a:ext cx="2290832" cy="1178658"/>
          </a:xfrm>
          <a:prstGeom prst="straightConnector1">
            <a:avLst/>
          </a:prstGeom>
          <a:noFill/>
          <a:ln cap="flat" cmpd="sng" w="25400">
            <a:solidFill>
              <a:schemeClr val="dk1"/>
            </a:solidFill>
            <a:prstDash val="solid"/>
            <a:round/>
            <a:headEnd len="sm" w="sm" type="none"/>
            <a:tailEnd len="med" w="med" type="triangle"/>
          </a:ln>
        </p:spPr>
      </p:cxnSp>
      <p:pic>
        <p:nvPicPr>
          <p:cNvPr descr="EC2 instance within an AWS Availability Zone. " id="606" name="Google Shape;606;p57"/>
          <p:cNvPicPr preferRelativeResize="0"/>
          <p:nvPr/>
        </p:nvPicPr>
        <p:blipFill rotWithShape="1">
          <a:blip r:embed="rId5">
            <a:alphaModFix/>
          </a:blip>
          <a:srcRect b="0" l="0" r="0" t="0"/>
          <a:stretch/>
        </p:blipFill>
        <p:spPr>
          <a:xfrm>
            <a:off x="9645067" y="2239382"/>
            <a:ext cx="828357" cy="828357"/>
          </a:xfrm>
          <a:prstGeom prst="rect">
            <a:avLst/>
          </a:prstGeom>
          <a:noFill/>
          <a:ln>
            <a:noFill/>
          </a:ln>
        </p:spPr>
      </p:pic>
      <p:sp>
        <p:nvSpPr>
          <p:cNvPr id="607" name="Google Shape;607;p57"/>
          <p:cNvSpPr txBox="1"/>
          <p:nvPr/>
        </p:nvSpPr>
        <p:spPr>
          <a:xfrm>
            <a:off x="9243164" y="2999193"/>
            <a:ext cx="160876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Instance generates URLs</a:t>
            </a:r>
            <a:endParaRPr/>
          </a:p>
        </p:txBody>
      </p:sp>
      <p:cxnSp>
        <p:nvCxnSpPr>
          <p:cNvPr id="608" name="Google Shape;608;p57"/>
          <p:cNvCxnSpPr/>
          <p:nvPr/>
        </p:nvCxnSpPr>
        <p:spPr>
          <a:xfrm flipH="1">
            <a:off x="7211041" y="2876621"/>
            <a:ext cx="2272491" cy="1150436"/>
          </a:xfrm>
          <a:prstGeom prst="straightConnector1">
            <a:avLst/>
          </a:prstGeom>
          <a:noFill/>
          <a:ln cap="flat" cmpd="sng" w="25400">
            <a:solidFill>
              <a:schemeClr val="dk1"/>
            </a:solidFill>
            <a:prstDash val="solid"/>
            <a:round/>
            <a:headEnd len="sm" w="sm" type="none"/>
            <a:tailEnd len="med" w="med" type="triangle"/>
          </a:ln>
        </p:spPr>
      </p:cxnSp>
      <p:sp>
        <p:nvSpPr>
          <p:cNvPr id="609" name="Google Shape;609;p57"/>
          <p:cNvSpPr txBox="1"/>
          <p:nvPr/>
        </p:nvSpPr>
        <p:spPr>
          <a:xfrm>
            <a:off x="7693827" y="3878350"/>
            <a:ext cx="160876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Return presigned URL</a:t>
            </a:r>
            <a:endParaRPr/>
          </a:p>
        </p:txBody>
      </p:sp>
      <p:cxnSp>
        <p:nvCxnSpPr>
          <p:cNvPr descr="Client uses presigned URL for bucket operations." id="610" name="Google Shape;610;p57"/>
          <p:cNvCxnSpPr/>
          <p:nvPr/>
        </p:nvCxnSpPr>
        <p:spPr>
          <a:xfrm>
            <a:off x="7211041" y="4564167"/>
            <a:ext cx="1927479" cy="857180"/>
          </a:xfrm>
          <a:prstGeom prst="straightConnector1">
            <a:avLst/>
          </a:prstGeom>
          <a:noFill/>
          <a:ln cap="flat" cmpd="sng" w="25400">
            <a:solidFill>
              <a:schemeClr val="dk1"/>
            </a:solidFill>
            <a:prstDash val="solid"/>
            <a:round/>
            <a:headEnd len="sm" w="sm" type="none"/>
            <a:tailEnd len="med" w="med" type="triangle"/>
          </a:ln>
        </p:spPr>
      </p:cxnSp>
      <p:sp>
        <p:nvSpPr>
          <p:cNvPr id="611" name="Google Shape;611;p57"/>
          <p:cNvSpPr txBox="1"/>
          <p:nvPr/>
        </p:nvSpPr>
        <p:spPr>
          <a:xfrm>
            <a:off x="6615237" y="5103343"/>
            <a:ext cx="193354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GET or PUT objects</a:t>
            </a:r>
            <a:endParaRPr/>
          </a:p>
        </p:txBody>
      </p:sp>
      <p:pic>
        <p:nvPicPr>
          <p:cNvPr id="612" name="Google Shape;612;p57"/>
          <p:cNvPicPr preferRelativeResize="0"/>
          <p:nvPr/>
        </p:nvPicPr>
        <p:blipFill rotWithShape="1">
          <a:blip r:embed="rId6">
            <a:alphaModFix/>
          </a:blip>
          <a:srcRect b="0" l="0" r="0" t="0"/>
          <a:stretch/>
        </p:blipFill>
        <p:spPr>
          <a:xfrm>
            <a:off x="9240999" y="4513771"/>
            <a:ext cx="1762578" cy="1762578"/>
          </a:xfrm>
          <a:prstGeom prst="rect">
            <a:avLst/>
          </a:prstGeom>
          <a:noFill/>
          <a:ln>
            <a:noFill/>
          </a:ln>
        </p:spPr>
      </p:pic>
      <p:sp>
        <p:nvSpPr>
          <p:cNvPr id="613" name="Google Shape;613;p57"/>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58"/>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Arial"/>
              <a:buNone/>
            </a:pPr>
            <a:r>
              <a:rPr lang="en-US" sz="4000"/>
              <a:t>Cross-origin </a:t>
            </a:r>
            <a:r>
              <a:rPr lang="en-US">
                <a:solidFill>
                  <a:srgbClr val="FFFFFF"/>
                </a:solidFill>
              </a:rPr>
              <a:t>r</a:t>
            </a:r>
            <a:r>
              <a:rPr lang="en-US" sz="4000">
                <a:solidFill>
                  <a:srgbClr val="FFFFFF"/>
                </a:solidFill>
              </a:rPr>
              <a:t>esource</a:t>
            </a:r>
            <a:r>
              <a:rPr lang="en-US" sz="4000"/>
              <a:t> </a:t>
            </a:r>
            <a:r>
              <a:rPr lang="en-US"/>
              <a:t>s</a:t>
            </a:r>
            <a:r>
              <a:rPr lang="en-US" sz="4000"/>
              <a:t>haring (CORS)</a:t>
            </a:r>
            <a:endParaRPr/>
          </a:p>
        </p:txBody>
      </p:sp>
      <p:sp>
        <p:nvSpPr>
          <p:cNvPr id="619" name="Google Shape;619;p58"/>
          <p:cNvSpPr txBox="1"/>
          <p:nvPr/>
        </p:nvSpPr>
        <p:spPr>
          <a:xfrm>
            <a:off x="419101" y="1476085"/>
            <a:ext cx="3892230" cy="35394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accent5"/>
                </a:solidFill>
                <a:latin typeface="Arial"/>
                <a:ea typeface="Arial"/>
                <a:cs typeface="Arial"/>
                <a:sym typeface="Arial"/>
              </a:rPr>
              <a:t>Cross-origin resource sharing (CORS)</a:t>
            </a:r>
            <a:r>
              <a:rPr lang="en-US" sz="2800">
                <a:solidFill>
                  <a:schemeClr val="dk2"/>
                </a:solidFill>
                <a:latin typeface="Arial"/>
                <a:ea typeface="Arial"/>
                <a:cs typeface="Arial"/>
                <a:sym typeface="Arial"/>
              </a:rPr>
              <a:t> </a:t>
            </a:r>
            <a:r>
              <a:rPr lang="en-US" sz="2800">
                <a:solidFill>
                  <a:schemeClr val="dk1"/>
                </a:solidFill>
                <a:latin typeface="Arial"/>
                <a:ea typeface="Arial"/>
                <a:cs typeface="Arial"/>
                <a:sym typeface="Arial"/>
              </a:rPr>
              <a:t>defines a way for client web applications that are loaded in one domain to interact with resources that are in a different domain. </a:t>
            </a:r>
            <a:endParaRPr/>
          </a:p>
        </p:txBody>
      </p:sp>
      <p:grpSp>
        <p:nvGrpSpPr>
          <p:cNvPr id="620" name="Google Shape;620;p58"/>
          <p:cNvGrpSpPr/>
          <p:nvPr/>
        </p:nvGrpSpPr>
        <p:grpSpPr>
          <a:xfrm>
            <a:off x="9063130" y="1460841"/>
            <a:ext cx="2676339" cy="1484895"/>
            <a:chOff x="206466" y="2983675"/>
            <a:chExt cx="2676339" cy="1484895"/>
          </a:xfrm>
        </p:grpSpPr>
        <p:pic>
          <p:nvPicPr>
            <p:cNvPr id="621" name="Google Shape;621;p58"/>
            <p:cNvPicPr preferRelativeResize="0"/>
            <p:nvPr/>
          </p:nvPicPr>
          <p:blipFill rotWithShape="1">
            <a:blip r:embed="rId3">
              <a:alphaModFix/>
            </a:blip>
            <a:srcRect b="0" l="0" r="0" t="0"/>
            <a:stretch/>
          </p:blipFill>
          <p:spPr>
            <a:xfrm>
              <a:off x="1211809" y="2983675"/>
              <a:ext cx="697851" cy="697851"/>
            </a:xfrm>
            <a:prstGeom prst="rect">
              <a:avLst/>
            </a:prstGeom>
            <a:noFill/>
            <a:ln>
              <a:noFill/>
            </a:ln>
          </p:spPr>
        </p:pic>
        <p:sp>
          <p:nvSpPr>
            <p:cNvPr id="622" name="Google Shape;622;p58"/>
            <p:cNvSpPr txBox="1"/>
            <p:nvPr/>
          </p:nvSpPr>
          <p:spPr>
            <a:xfrm>
              <a:off x="206466" y="3637573"/>
              <a:ext cx="2676339"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Website hosted in the S3 bucket at website.s3.amazonaws.com</a:t>
              </a:r>
              <a:endParaRPr/>
            </a:p>
          </p:txBody>
        </p:sp>
      </p:grpSp>
      <p:pic>
        <p:nvPicPr>
          <p:cNvPr id="623" name="Google Shape;623;p58"/>
          <p:cNvPicPr preferRelativeResize="0"/>
          <p:nvPr/>
        </p:nvPicPr>
        <p:blipFill rotWithShape="1">
          <a:blip r:embed="rId4">
            <a:alphaModFix/>
          </a:blip>
          <a:srcRect b="0" l="0" r="0" t="0"/>
          <a:stretch/>
        </p:blipFill>
        <p:spPr>
          <a:xfrm>
            <a:off x="5205709" y="1460841"/>
            <a:ext cx="1286367" cy="1286367"/>
          </a:xfrm>
          <a:prstGeom prst="rect">
            <a:avLst/>
          </a:prstGeom>
          <a:noFill/>
          <a:ln>
            <a:noFill/>
          </a:ln>
        </p:spPr>
      </p:pic>
      <p:sp>
        <p:nvSpPr>
          <p:cNvPr id="624" name="Google Shape;624;p58"/>
          <p:cNvSpPr txBox="1"/>
          <p:nvPr/>
        </p:nvSpPr>
        <p:spPr>
          <a:xfrm>
            <a:off x="4294290" y="2747208"/>
            <a:ext cx="3109204"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JavaScript in webpage</a:t>
            </a:r>
            <a:r>
              <a:rPr lang="en-US" sz="1600">
                <a:solidFill>
                  <a:srgbClr val="000000"/>
                </a:solidFill>
                <a:latin typeface="Arial"/>
                <a:ea typeface="Arial"/>
                <a:cs typeface="Arial"/>
                <a:sym typeface="Arial"/>
              </a:rPr>
              <a:t> </a:t>
            </a:r>
            <a:r>
              <a:rPr b="0" i="1" lang="en-US" sz="1600" u="none" cap="none" strike="noStrike">
                <a:solidFill>
                  <a:srgbClr val="000000"/>
                </a:solidFill>
                <a:latin typeface="Arial"/>
                <a:ea typeface="Arial"/>
                <a:cs typeface="Arial"/>
                <a:sym typeface="Arial"/>
              </a:rPr>
              <a:t>http://www.example</a:t>
            </a:r>
            <a:r>
              <a:rPr i="1" lang="en-US" sz="1600">
                <a:solidFill>
                  <a:srgbClr val="000000"/>
                </a:solidFill>
                <a:latin typeface="Arial"/>
                <a:ea typeface="Arial"/>
                <a:cs typeface="Arial"/>
                <a:sym typeface="Arial"/>
              </a:rPr>
              <a:t>.com</a:t>
            </a:r>
            <a:endParaRPr b="0" i="1" sz="1600" u="none" cap="none" strike="noStrike">
              <a:solidFill>
                <a:srgbClr val="000000"/>
              </a:solidFill>
              <a:latin typeface="Arial"/>
              <a:ea typeface="Arial"/>
              <a:cs typeface="Arial"/>
              <a:sym typeface="Arial"/>
            </a:endParaRPr>
          </a:p>
        </p:txBody>
      </p:sp>
      <p:grpSp>
        <p:nvGrpSpPr>
          <p:cNvPr id="625" name="Google Shape;625;p58"/>
          <p:cNvGrpSpPr/>
          <p:nvPr/>
        </p:nvGrpSpPr>
        <p:grpSpPr>
          <a:xfrm>
            <a:off x="6919895" y="1522252"/>
            <a:ext cx="2195497" cy="1077218"/>
            <a:chOff x="2632262" y="1522252"/>
            <a:chExt cx="2195497" cy="1077218"/>
          </a:xfrm>
        </p:grpSpPr>
        <p:cxnSp>
          <p:nvCxnSpPr>
            <p:cNvPr id="626" name="Google Shape;626;p58"/>
            <p:cNvCxnSpPr/>
            <p:nvPr/>
          </p:nvCxnSpPr>
          <p:spPr>
            <a:xfrm>
              <a:off x="2633199" y="2572131"/>
              <a:ext cx="2194560" cy="0"/>
            </a:xfrm>
            <a:prstGeom prst="straightConnector1">
              <a:avLst/>
            </a:prstGeom>
            <a:noFill/>
            <a:ln cap="flat" cmpd="sng" w="38100">
              <a:solidFill>
                <a:srgbClr val="7F7F7F"/>
              </a:solidFill>
              <a:prstDash val="solid"/>
              <a:round/>
              <a:headEnd len="sm" w="sm" type="none"/>
              <a:tailEnd len="med" w="med" type="triangle"/>
            </a:ln>
            <a:effectLst>
              <a:outerShdw blurRad="40000" rotWithShape="0" dir="5400000" dist="20000">
                <a:srgbClr val="000000">
                  <a:alpha val="37647"/>
                </a:srgbClr>
              </a:outerShdw>
            </a:effectLst>
          </p:spPr>
        </p:cxnSp>
        <p:sp>
          <p:nvSpPr>
            <p:cNvPr id="627" name="Google Shape;627;p58"/>
            <p:cNvSpPr txBox="1"/>
            <p:nvPr/>
          </p:nvSpPr>
          <p:spPr>
            <a:xfrm>
              <a:off x="2632262" y="1522252"/>
              <a:ext cx="2109805"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Enable CORS to allow JavaScript to access resources in S3 bucket</a:t>
              </a:r>
              <a:endParaRPr/>
            </a:p>
          </p:txBody>
        </p:sp>
      </p:grpSp>
      <p:cxnSp>
        <p:nvCxnSpPr>
          <p:cNvPr descr="callout to CORS configuration code." id="628" name="Google Shape;628;p58"/>
          <p:cNvCxnSpPr/>
          <p:nvPr/>
        </p:nvCxnSpPr>
        <p:spPr>
          <a:xfrm>
            <a:off x="8174273" y="2572131"/>
            <a:ext cx="0" cy="1369350"/>
          </a:xfrm>
          <a:prstGeom prst="straightConnector1">
            <a:avLst/>
          </a:prstGeom>
          <a:noFill/>
          <a:ln cap="flat" cmpd="sng" w="9525">
            <a:solidFill>
              <a:schemeClr val="accent1"/>
            </a:solidFill>
            <a:prstDash val="solid"/>
            <a:miter lim="800000"/>
            <a:headEnd len="sm" w="sm" type="none"/>
            <a:tailEnd len="sm" w="sm" type="none"/>
          </a:ln>
        </p:spPr>
      </p:cxnSp>
      <p:sp>
        <p:nvSpPr>
          <p:cNvPr id="629" name="Google Shape;629;p58"/>
          <p:cNvSpPr/>
          <p:nvPr/>
        </p:nvSpPr>
        <p:spPr>
          <a:xfrm>
            <a:off x="5789005" y="3941481"/>
            <a:ext cx="5373800" cy="2062103"/>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Droid Sans Mono"/>
                <a:ea typeface="Droid Sans Mono"/>
                <a:cs typeface="Droid Sans Mono"/>
                <a:sym typeface="Droid Sans Mono"/>
              </a:rPr>
              <a:t>[</a:t>
            </a:r>
            <a:br>
              <a:rPr lang="en-US" sz="1600">
                <a:solidFill>
                  <a:schemeClr val="dk1"/>
                </a:solidFill>
                <a:latin typeface="Droid Sans Mono"/>
                <a:ea typeface="Droid Sans Mono"/>
                <a:cs typeface="Droid Sans Mono"/>
                <a:sym typeface="Droid Sans Mono"/>
              </a:rPr>
            </a:br>
            <a:r>
              <a:rPr lang="en-US" sz="1600">
                <a:solidFill>
                  <a:schemeClr val="dk1"/>
                </a:solidFill>
                <a:latin typeface="Droid Sans Mono"/>
                <a:ea typeface="Droid Sans Mono"/>
                <a:cs typeface="Droid Sans Mono"/>
                <a:sym typeface="Droid Sans Mono"/>
              </a:rPr>
              <a:t>	{</a:t>
            </a:r>
            <a:br>
              <a:rPr lang="en-US" sz="1600">
                <a:solidFill>
                  <a:schemeClr val="dk1"/>
                </a:solidFill>
                <a:latin typeface="Droid Sans Mono"/>
                <a:ea typeface="Droid Sans Mono"/>
                <a:cs typeface="Droid Sans Mono"/>
                <a:sym typeface="Droid Sans Mono"/>
              </a:rPr>
            </a:br>
            <a:r>
              <a:rPr lang="en-US" sz="1600">
                <a:solidFill>
                  <a:schemeClr val="dk1"/>
                </a:solidFill>
                <a:latin typeface="Droid Sans Mono"/>
                <a:ea typeface="Droid Sans Mono"/>
                <a:cs typeface="Droid Sans Mono"/>
                <a:sym typeface="Droid Sans Mono"/>
              </a:rPr>
              <a:t>		"AllowedOrigins": [“”],</a:t>
            </a:r>
            <a:br>
              <a:rPr lang="en-US" sz="1600">
                <a:solidFill>
                  <a:schemeClr val="dk1"/>
                </a:solidFill>
                <a:latin typeface="Droid Sans Mono"/>
                <a:ea typeface="Droid Sans Mono"/>
                <a:cs typeface="Droid Sans Mono"/>
                <a:sym typeface="Droid Sans Mono"/>
              </a:rPr>
            </a:br>
            <a:r>
              <a:rPr lang="en-US" sz="1600">
                <a:solidFill>
                  <a:schemeClr val="dk1"/>
                </a:solidFill>
                <a:latin typeface="Droid Sans Mono"/>
                <a:ea typeface="Droid Sans Mono"/>
                <a:cs typeface="Droid Sans Mono"/>
                <a:sym typeface="Droid Sans Mono"/>
              </a:rPr>
              <a:t>		"AllowedMethods": ["GET"],</a:t>
            </a:r>
            <a:br>
              <a:rPr lang="en-US" sz="1600">
                <a:solidFill>
                  <a:schemeClr val="dk1"/>
                </a:solidFill>
                <a:latin typeface="Droid Sans Mono"/>
                <a:ea typeface="Droid Sans Mono"/>
                <a:cs typeface="Droid Sans Mono"/>
                <a:sym typeface="Droid Sans Mono"/>
              </a:rPr>
            </a:br>
            <a:r>
              <a:rPr lang="en-US" sz="1600">
                <a:solidFill>
                  <a:schemeClr val="dk1"/>
                </a:solidFill>
                <a:latin typeface="Droid Sans Mono"/>
                <a:ea typeface="Droid Sans Mono"/>
                <a:cs typeface="Droid Sans Mono"/>
                <a:sym typeface="Droid Sans Mono"/>
              </a:rPr>
              <a:t>		"MaxAgeSeconds": 3000,</a:t>
            </a:r>
            <a:br>
              <a:rPr lang="en-US" sz="1600">
                <a:solidFill>
                  <a:schemeClr val="dk1"/>
                </a:solidFill>
                <a:latin typeface="Droid Sans Mono"/>
                <a:ea typeface="Droid Sans Mono"/>
                <a:cs typeface="Droid Sans Mono"/>
                <a:sym typeface="Droid Sans Mono"/>
              </a:rPr>
            </a:br>
            <a:r>
              <a:rPr lang="en-US" sz="1600">
                <a:solidFill>
                  <a:schemeClr val="dk1"/>
                </a:solidFill>
                <a:latin typeface="Droid Sans Mono"/>
                <a:ea typeface="Droid Sans Mono"/>
                <a:cs typeface="Droid Sans Mono"/>
                <a:sym typeface="Droid Sans Mono"/>
              </a:rPr>
              <a:t>		"AllowedHeaders": [""]</a:t>
            </a:r>
            <a:br>
              <a:rPr lang="en-US" sz="1600">
                <a:solidFill>
                  <a:schemeClr val="dk1"/>
                </a:solidFill>
                <a:latin typeface="Droid Sans Mono"/>
                <a:ea typeface="Droid Sans Mono"/>
                <a:cs typeface="Droid Sans Mono"/>
                <a:sym typeface="Droid Sans Mono"/>
              </a:rPr>
            </a:br>
            <a:r>
              <a:rPr lang="en-US" sz="1600">
                <a:solidFill>
                  <a:schemeClr val="dk1"/>
                </a:solidFill>
                <a:latin typeface="Droid Sans Mono"/>
                <a:ea typeface="Droid Sans Mono"/>
                <a:cs typeface="Droid Sans Mono"/>
                <a:sym typeface="Droid Sans Mono"/>
              </a:rPr>
              <a:t>	}</a:t>
            </a:r>
            <a:br>
              <a:rPr lang="en-US" sz="1600">
                <a:solidFill>
                  <a:schemeClr val="dk1"/>
                </a:solidFill>
                <a:latin typeface="Droid Sans Mono"/>
                <a:ea typeface="Droid Sans Mono"/>
                <a:cs typeface="Droid Sans Mono"/>
                <a:sym typeface="Droid Sans Mono"/>
              </a:rPr>
            </a:br>
            <a:r>
              <a:rPr lang="en-US" sz="1600">
                <a:solidFill>
                  <a:schemeClr val="dk1"/>
                </a:solidFill>
                <a:latin typeface="Droid Sans Mono"/>
                <a:ea typeface="Droid Sans Mono"/>
                <a:cs typeface="Droid Sans Mono"/>
                <a:sym typeface="Droid Sans Mono"/>
              </a:rPr>
              <a:t>]</a:t>
            </a:r>
            <a:endParaRPr b="0" sz="1600" u="none" cap="none" strike="noStrike">
              <a:solidFill>
                <a:srgbClr val="000000"/>
              </a:solidFill>
              <a:latin typeface="Droid Sans Mono"/>
              <a:ea typeface="Droid Sans Mono"/>
              <a:cs typeface="Droid Sans Mono"/>
              <a:sym typeface="Droid Sans Mono"/>
            </a:endParaRPr>
          </a:p>
        </p:txBody>
      </p:sp>
      <p:sp>
        <p:nvSpPr>
          <p:cNvPr id="630" name="Google Shape;630;p58"/>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59"/>
          <p:cNvSpPr txBox="1"/>
          <p:nvPr>
            <p:ph type="title"/>
          </p:nvPr>
        </p:nvSpPr>
        <p:spPr>
          <a:xfrm>
            <a:off x="419100" y="1178376"/>
            <a:ext cx="426864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en-US">
                <a:latin typeface="Arial"/>
                <a:ea typeface="Arial"/>
                <a:cs typeface="Arial"/>
                <a:sym typeface="Arial"/>
              </a:rPr>
              <a:t>Section 5 key takeaways</a:t>
            </a:r>
            <a:endParaRPr/>
          </a:p>
        </p:txBody>
      </p:sp>
      <p:pic>
        <p:nvPicPr>
          <p:cNvPr id="636" name="Google Shape;636;p59"/>
          <p:cNvPicPr preferRelativeResize="0"/>
          <p:nvPr/>
        </p:nvPicPr>
        <p:blipFill rotWithShape="1">
          <a:blip r:embed="rId3">
            <a:alphaModFix/>
          </a:blip>
          <a:srcRect b="0" l="0" r="0" t="0"/>
          <a:stretch/>
        </p:blipFill>
        <p:spPr>
          <a:xfrm>
            <a:off x="597222" y="2835670"/>
            <a:ext cx="3931314" cy="3104201"/>
          </a:xfrm>
          <a:prstGeom prst="rect">
            <a:avLst/>
          </a:prstGeom>
          <a:noFill/>
          <a:ln>
            <a:noFill/>
          </a:ln>
        </p:spPr>
      </p:pic>
      <p:sp>
        <p:nvSpPr>
          <p:cNvPr id="637" name="Google Shape;637;p59"/>
          <p:cNvSpPr txBox="1"/>
          <p:nvPr>
            <p:ph idx="1" type="body"/>
          </p:nvPr>
        </p:nvSpPr>
        <p:spPr>
          <a:xfrm>
            <a:off x="5714474" y="1178376"/>
            <a:ext cx="5767612" cy="481492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latin typeface="Arial"/>
                <a:ea typeface="Arial"/>
                <a:cs typeface="Arial"/>
                <a:sym typeface="Arial"/>
              </a:rPr>
              <a:t>S3 buckets can be encrypted. </a:t>
            </a:r>
            <a:endParaRPr/>
          </a:p>
          <a:p>
            <a:pPr indent="0" lvl="0" marL="0" rtl="0" algn="l">
              <a:lnSpc>
                <a:spcPct val="90000"/>
              </a:lnSpc>
              <a:spcBef>
                <a:spcPts val="1000"/>
              </a:spcBef>
              <a:spcAft>
                <a:spcPts val="0"/>
              </a:spcAft>
              <a:buClr>
                <a:schemeClr val="dk1"/>
              </a:buClr>
              <a:buSzPts val="2800"/>
              <a:buNone/>
            </a:pPr>
            <a:r>
              <a:t/>
            </a:r>
            <a:endParaRPr>
              <a:latin typeface="Arial"/>
              <a:ea typeface="Arial"/>
              <a:cs typeface="Arial"/>
              <a:sym typeface="Arial"/>
            </a:endParaRPr>
          </a:p>
          <a:p>
            <a:pPr indent="-228600" lvl="0" marL="228600" rtl="0" algn="l">
              <a:lnSpc>
                <a:spcPct val="90000"/>
              </a:lnSpc>
              <a:spcBef>
                <a:spcPts val="1000"/>
              </a:spcBef>
              <a:spcAft>
                <a:spcPts val="0"/>
              </a:spcAft>
              <a:buClr>
                <a:schemeClr val="dk1"/>
              </a:buClr>
              <a:buSzPts val="2800"/>
              <a:buChar char="•"/>
            </a:pPr>
            <a:r>
              <a:rPr lang="en-US">
                <a:latin typeface="Arial"/>
                <a:ea typeface="Arial"/>
                <a:cs typeface="Arial"/>
                <a:sym typeface="Arial"/>
              </a:rPr>
              <a:t>Amazon S3 has two types of policies for bucket access: </a:t>
            </a:r>
            <a:endParaRPr/>
          </a:p>
          <a:p>
            <a:pPr indent="-228600" lvl="1" marL="685800" rtl="0" algn="l">
              <a:lnSpc>
                <a:spcPct val="90000"/>
              </a:lnSpc>
              <a:spcBef>
                <a:spcPts val="500"/>
              </a:spcBef>
              <a:spcAft>
                <a:spcPts val="0"/>
              </a:spcAft>
              <a:buClr>
                <a:schemeClr val="accent5"/>
              </a:buClr>
              <a:buSzPts val="2400"/>
              <a:buChar char="•"/>
            </a:pPr>
            <a:r>
              <a:rPr lang="en-US">
                <a:solidFill>
                  <a:schemeClr val="accent5"/>
                </a:solidFill>
                <a:latin typeface="Arial"/>
                <a:ea typeface="Arial"/>
                <a:cs typeface="Arial"/>
                <a:sym typeface="Arial"/>
              </a:rPr>
              <a:t>Identity-based policies</a:t>
            </a:r>
            <a:endParaRPr/>
          </a:p>
          <a:p>
            <a:pPr indent="-228600" lvl="1" marL="685800" rtl="0" algn="l">
              <a:lnSpc>
                <a:spcPct val="90000"/>
              </a:lnSpc>
              <a:spcBef>
                <a:spcPts val="500"/>
              </a:spcBef>
              <a:spcAft>
                <a:spcPts val="0"/>
              </a:spcAft>
              <a:buClr>
                <a:schemeClr val="accent5"/>
              </a:buClr>
              <a:buSzPts val="2400"/>
              <a:buChar char="•"/>
            </a:pPr>
            <a:r>
              <a:rPr lang="en-US">
                <a:solidFill>
                  <a:schemeClr val="accent5"/>
                </a:solidFill>
                <a:latin typeface="Arial"/>
                <a:ea typeface="Arial"/>
                <a:cs typeface="Arial"/>
                <a:sym typeface="Arial"/>
              </a:rPr>
              <a:t>Resource-based policies</a:t>
            </a:r>
            <a:endParaRPr/>
          </a:p>
        </p:txBody>
      </p:sp>
      <p:sp>
        <p:nvSpPr>
          <p:cNvPr id="638" name="Google Shape;638;p59"/>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60"/>
          <p:cNvSpPr txBox="1"/>
          <p:nvPr>
            <p:ph type="title"/>
          </p:nvPr>
        </p:nvSpPr>
        <p:spPr>
          <a:xfrm>
            <a:off x="419100" y="1178376"/>
            <a:ext cx="4268647" cy="313454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latin typeface="Arial"/>
                <a:ea typeface="Arial"/>
                <a:cs typeface="Arial"/>
                <a:sym typeface="Arial"/>
              </a:rPr>
              <a:t>Lab 3.1: </a:t>
            </a:r>
            <a:br>
              <a:rPr lang="en-US">
                <a:latin typeface="Arial"/>
                <a:ea typeface="Arial"/>
                <a:cs typeface="Arial"/>
                <a:sym typeface="Arial"/>
              </a:rPr>
            </a:br>
            <a:r>
              <a:rPr lang="en-US">
                <a:latin typeface="Arial"/>
                <a:ea typeface="Arial"/>
                <a:cs typeface="Arial"/>
                <a:sym typeface="Arial"/>
              </a:rPr>
              <a:t>Working with Amazon S3</a:t>
            </a:r>
            <a:br>
              <a:rPr lang="en-US">
                <a:latin typeface="Arial"/>
                <a:ea typeface="Arial"/>
                <a:cs typeface="Arial"/>
                <a:sym typeface="Arial"/>
              </a:rPr>
            </a:br>
            <a:br>
              <a:rPr lang="en-US">
                <a:latin typeface="Arial"/>
                <a:ea typeface="Arial"/>
                <a:cs typeface="Arial"/>
                <a:sym typeface="Arial"/>
              </a:rPr>
            </a:br>
            <a:endParaRPr sz="2000">
              <a:latin typeface="Arial"/>
              <a:ea typeface="Arial"/>
              <a:cs typeface="Arial"/>
              <a:sym typeface="Arial"/>
            </a:endParaRPr>
          </a:p>
        </p:txBody>
      </p:sp>
      <p:pic>
        <p:nvPicPr>
          <p:cNvPr id="644" name="Google Shape;644;p60"/>
          <p:cNvPicPr preferRelativeResize="0"/>
          <p:nvPr/>
        </p:nvPicPr>
        <p:blipFill rotWithShape="1">
          <a:blip r:embed="rId3">
            <a:alphaModFix/>
          </a:blip>
          <a:srcRect b="0" l="0" r="0" t="0"/>
          <a:stretch/>
        </p:blipFill>
        <p:spPr>
          <a:xfrm>
            <a:off x="5715000" y="1593453"/>
            <a:ext cx="5767388" cy="3983831"/>
          </a:xfrm>
          <a:prstGeom prst="rect">
            <a:avLst/>
          </a:prstGeom>
          <a:noFill/>
          <a:ln>
            <a:noFill/>
          </a:ln>
        </p:spPr>
      </p:pic>
      <p:sp>
        <p:nvSpPr>
          <p:cNvPr id="645" name="Google Shape;645;p60"/>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61"/>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Lab: Tasks</a:t>
            </a:r>
            <a:endParaRPr/>
          </a:p>
        </p:txBody>
      </p:sp>
      <p:sp>
        <p:nvSpPr>
          <p:cNvPr id="651" name="Google Shape;651;p61"/>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p>
            <a:pPr indent="-457200" lvl="0" marL="457200" rtl="0" algn="l">
              <a:lnSpc>
                <a:spcPct val="90000"/>
              </a:lnSpc>
              <a:spcBef>
                <a:spcPts val="0"/>
              </a:spcBef>
              <a:spcAft>
                <a:spcPts val="0"/>
              </a:spcAft>
              <a:buClr>
                <a:schemeClr val="dk1"/>
              </a:buClr>
              <a:buSzPts val="2400"/>
              <a:buFont typeface="Arial"/>
              <a:buAutoNum type="arabicPeriod"/>
            </a:pPr>
            <a:r>
              <a:rPr lang="en-US" sz="2400"/>
              <a:t>Connecting to the AWS Cloud9 IDE and configuring the environment</a:t>
            </a:r>
            <a:endParaRPr/>
          </a:p>
          <a:p>
            <a:pPr indent="-457200" lvl="0" marL="457200" rtl="0" algn="l">
              <a:lnSpc>
                <a:spcPct val="90000"/>
              </a:lnSpc>
              <a:spcBef>
                <a:spcPts val="1000"/>
              </a:spcBef>
              <a:spcAft>
                <a:spcPts val="0"/>
              </a:spcAft>
              <a:buClr>
                <a:schemeClr val="dk1"/>
              </a:buClr>
              <a:buSzPts val="2400"/>
              <a:buFont typeface="Arial"/>
              <a:buAutoNum type="arabicPeriod"/>
            </a:pPr>
            <a:r>
              <a:rPr lang="en-US" sz="2400"/>
              <a:t>Creating an S3 bucket by using the AWS CLI</a:t>
            </a:r>
            <a:endParaRPr/>
          </a:p>
          <a:p>
            <a:pPr indent="-457200" lvl="0" marL="457200" rtl="0" algn="l">
              <a:lnSpc>
                <a:spcPct val="90000"/>
              </a:lnSpc>
              <a:spcBef>
                <a:spcPts val="1000"/>
              </a:spcBef>
              <a:spcAft>
                <a:spcPts val="0"/>
              </a:spcAft>
              <a:buClr>
                <a:schemeClr val="dk1"/>
              </a:buClr>
              <a:buSzPts val="2400"/>
              <a:buFont typeface="Arial"/>
              <a:buAutoNum type="arabicPeriod"/>
            </a:pPr>
            <a:r>
              <a:rPr lang="en-US" sz="2400"/>
              <a:t>Setting a bucket policy on the bucket by using the SDK for Python</a:t>
            </a:r>
            <a:endParaRPr/>
          </a:p>
          <a:p>
            <a:pPr indent="-457200" lvl="0" marL="457200" rtl="0" algn="l">
              <a:lnSpc>
                <a:spcPct val="90000"/>
              </a:lnSpc>
              <a:spcBef>
                <a:spcPts val="1000"/>
              </a:spcBef>
              <a:spcAft>
                <a:spcPts val="0"/>
              </a:spcAft>
              <a:buClr>
                <a:schemeClr val="dk1"/>
              </a:buClr>
              <a:buSzPts val="2400"/>
              <a:buFont typeface="Arial"/>
              <a:buAutoNum type="arabicPeriod"/>
            </a:pPr>
            <a:r>
              <a:rPr lang="en-US" sz="2400"/>
              <a:t>Uploading objects to the bucket to create the website</a:t>
            </a:r>
            <a:endParaRPr/>
          </a:p>
          <a:p>
            <a:pPr indent="-457200" lvl="0" marL="457200" rtl="0" algn="l">
              <a:lnSpc>
                <a:spcPct val="90000"/>
              </a:lnSpc>
              <a:spcBef>
                <a:spcPts val="1000"/>
              </a:spcBef>
              <a:spcAft>
                <a:spcPts val="0"/>
              </a:spcAft>
              <a:buClr>
                <a:schemeClr val="dk1"/>
              </a:buClr>
              <a:buSzPts val="2400"/>
              <a:buFont typeface="Arial"/>
              <a:buAutoNum type="arabicPeriod"/>
            </a:pPr>
            <a:r>
              <a:rPr lang="en-US" sz="2400"/>
              <a:t>Testing access to the website</a:t>
            </a:r>
            <a:endParaRPr/>
          </a:p>
          <a:p>
            <a:pPr indent="-457200" lvl="0" marL="457200" rtl="0" algn="l">
              <a:lnSpc>
                <a:spcPct val="90000"/>
              </a:lnSpc>
              <a:spcBef>
                <a:spcPts val="1000"/>
              </a:spcBef>
              <a:spcAft>
                <a:spcPts val="0"/>
              </a:spcAft>
              <a:buClr>
                <a:schemeClr val="dk1"/>
              </a:buClr>
              <a:buSzPts val="2400"/>
              <a:buFont typeface="Arial"/>
              <a:buAutoNum type="arabicPeriod"/>
            </a:pPr>
            <a:r>
              <a:rPr lang="en-US" sz="2400"/>
              <a:t>Analyzing the website code</a:t>
            </a:r>
            <a:endParaRPr/>
          </a:p>
        </p:txBody>
      </p:sp>
      <p:sp>
        <p:nvSpPr>
          <p:cNvPr id="652" name="Google Shape;652;p61"/>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pic>
        <p:nvPicPr>
          <p:cNvPr id="657" name="Google Shape;657;p62"/>
          <p:cNvPicPr preferRelativeResize="0"/>
          <p:nvPr/>
        </p:nvPicPr>
        <p:blipFill rotWithShape="1">
          <a:blip r:embed="rId3">
            <a:alphaModFix/>
          </a:blip>
          <a:srcRect b="0" l="-125" r="0" t="0"/>
          <a:stretch/>
        </p:blipFill>
        <p:spPr>
          <a:xfrm>
            <a:off x="80010" y="1920240"/>
            <a:ext cx="12001500" cy="4358640"/>
          </a:xfrm>
          <a:prstGeom prst="rect">
            <a:avLst/>
          </a:prstGeom>
          <a:noFill/>
          <a:ln>
            <a:noFill/>
          </a:ln>
        </p:spPr>
      </p:pic>
      <p:sp>
        <p:nvSpPr>
          <p:cNvPr id="658" name="Google Shape;658;p62"/>
          <p:cNvSpPr txBox="1"/>
          <p:nvPr>
            <p:ph type="title"/>
          </p:nvPr>
        </p:nvSpPr>
        <p:spPr>
          <a:xfrm>
            <a:off x="6787619" y="2172918"/>
            <a:ext cx="4985281" cy="377068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FFFF"/>
              </a:buClr>
              <a:buSzPts val="4000"/>
              <a:buFont typeface="Arial"/>
              <a:buNone/>
            </a:pPr>
            <a:r>
              <a:rPr lang="en-US">
                <a:solidFill>
                  <a:srgbClr val="FFFFFF"/>
                </a:solidFill>
              </a:rPr>
              <a:t>Begin Lab 3.1: Working with Amazon S3</a:t>
            </a:r>
            <a:endParaRPr/>
          </a:p>
        </p:txBody>
      </p:sp>
      <p:grpSp>
        <p:nvGrpSpPr>
          <p:cNvPr descr="A stopwatch icon." id="659" name="Google Shape;659;p62"/>
          <p:cNvGrpSpPr/>
          <p:nvPr/>
        </p:nvGrpSpPr>
        <p:grpSpPr>
          <a:xfrm>
            <a:off x="419099" y="579120"/>
            <a:ext cx="834514" cy="953731"/>
            <a:chOff x="11271015" y="5905029"/>
            <a:chExt cx="403626" cy="461287"/>
          </a:xfrm>
        </p:grpSpPr>
        <p:sp>
          <p:nvSpPr>
            <p:cNvPr id="660" name="Google Shape;660;p62"/>
            <p:cNvSpPr/>
            <p:nvPr/>
          </p:nvSpPr>
          <p:spPr>
            <a:xfrm>
              <a:off x="11307093" y="5998845"/>
              <a:ext cx="331470" cy="333181"/>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61" name="Google Shape;661;p62"/>
            <p:cNvPicPr preferRelativeResize="0"/>
            <p:nvPr/>
          </p:nvPicPr>
          <p:blipFill rotWithShape="1">
            <a:blip r:embed="rId4">
              <a:alphaModFix/>
            </a:blip>
            <a:srcRect b="0" l="0" r="0" t="0"/>
            <a:stretch/>
          </p:blipFill>
          <p:spPr>
            <a:xfrm>
              <a:off x="11271015" y="5905029"/>
              <a:ext cx="403626" cy="461287"/>
            </a:xfrm>
            <a:prstGeom prst="rect">
              <a:avLst/>
            </a:prstGeom>
            <a:noFill/>
            <a:ln>
              <a:noFill/>
            </a:ln>
          </p:spPr>
        </p:pic>
      </p:grpSp>
      <p:sp>
        <p:nvSpPr>
          <p:cNvPr id="662" name="Google Shape;662;p62"/>
          <p:cNvSpPr txBox="1"/>
          <p:nvPr/>
        </p:nvSpPr>
        <p:spPr>
          <a:xfrm>
            <a:off x="836356" y="1225074"/>
            <a:ext cx="192653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 60 minutes</a:t>
            </a:r>
            <a:endParaRPr/>
          </a:p>
        </p:txBody>
      </p:sp>
      <p:sp>
        <p:nvSpPr>
          <p:cNvPr id="663" name="Google Shape;663;p62"/>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63"/>
          <p:cNvSpPr txBox="1"/>
          <p:nvPr>
            <p:ph type="title"/>
          </p:nvPr>
        </p:nvSpPr>
        <p:spPr>
          <a:xfrm>
            <a:off x="419100" y="2420133"/>
            <a:ext cx="3735456" cy="201773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Arial"/>
              <a:buNone/>
            </a:pPr>
            <a:r>
              <a:rPr lang="en-US" sz="4000">
                <a:latin typeface="Arial"/>
                <a:ea typeface="Arial"/>
                <a:cs typeface="Arial"/>
                <a:sym typeface="Arial"/>
              </a:rPr>
              <a:t>Lab debrief: </a:t>
            </a:r>
            <a:br>
              <a:rPr lang="en-US" sz="4000">
                <a:latin typeface="Arial"/>
                <a:ea typeface="Arial"/>
                <a:cs typeface="Arial"/>
                <a:sym typeface="Arial"/>
              </a:rPr>
            </a:br>
            <a:r>
              <a:rPr lang="en-US" sz="4000">
                <a:latin typeface="Arial"/>
                <a:ea typeface="Arial"/>
                <a:cs typeface="Arial"/>
                <a:sym typeface="Arial"/>
              </a:rPr>
              <a:t>Key takeaways</a:t>
            </a:r>
            <a:endParaRPr/>
          </a:p>
        </p:txBody>
      </p:sp>
      <p:pic>
        <p:nvPicPr>
          <p:cNvPr id="669" name="Google Shape;669;p63"/>
          <p:cNvPicPr preferRelativeResize="0"/>
          <p:nvPr/>
        </p:nvPicPr>
        <p:blipFill rotWithShape="1">
          <a:blip r:embed="rId3">
            <a:alphaModFix/>
          </a:blip>
          <a:srcRect b="0" l="0" r="0" t="0"/>
          <a:stretch/>
        </p:blipFill>
        <p:spPr>
          <a:xfrm>
            <a:off x="4154556" y="1168065"/>
            <a:ext cx="7421479" cy="4947653"/>
          </a:xfrm>
          <a:prstGeom prst="rect">
            <a:avLst/>
          </a:prstGeom>
          <a:noFill/>
          <a:ln cap="flat" cmpd="sng" w="9525">
            <a:solidFill>
              <a:schemeClr val="accent1"/>
            </a:solidFill>
            <a:prstDash val="solid"/>
            <a:round/>
            <a:headEnd len="sm" w="sm" type="none"/>
            <a:tailEnd len="sm" w="sm" type="none"/>
          </a:ln>
        </p:spPr>
      </p:pic>
      <p:sp>
        <p:nvSpPr>
          <p:cNvPr id="670" name="Google Shape;670;p6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8"/>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latin typeface="Arial"/>
                <a:ea typeface="Arial"/>
                <a:cs typeface="Arial"/>
                <a:sym typeface="Arial"/>
              </a:rPr>
              <a:t>Module overview</a:t>
            </a:r>
            <a:endParaRPr/>
          </a:p>
        </p:txBody>
      </p:sp>
      <p:sp>
        <p:nvSpPr>
          <p:cNvPr id="209" name="Google Shape;209;p28"/>
          <p:cNvSpPr txBox="1"/>
          <p:nvPr>
            <p:ph idx="1" type="body"/>
          </p:nvPr>
        </p:nvSpPr>
        <p:spPr>
          <a:xfrm>
            <a:off x="419100" y="1528175"/>
            <a:ext cx="5504688" cy="464878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sz="2400">
                <a:latin typeface="Arial"/>
                <a:ea typeface="Arial"/>
                <a:cs typeface="Arial"/>
                <a:sym typeface="Arial"/>
              </a:rPr>
              <a:t>Sections</a:t>
            </a:r>
            <a:endParaRPr/>
          </a:p>
          <a:p>
            <a:pPr indent="-457200" lvl="0" marL="457200" rtl="0" algn="l">
              <a:lnSpc>
                <a:spcPct val="90000"/>
              </a:lnSpc>
              <a:spcBef>
                <a:spcPts val="1800"/>
              </a:spcBef>
              <a:spcAft>
                <a:spcPts val="0"/>
              </a:spcAft>
              <a:buClr>
                <a:schemeClr val="dk1"/>
              </a:buClr>
              <a:buSzPts val="2000"/>
              <a:buFont typeface="Arial"/>
              <a:buAutoNum type="arabicPeriod"/>
            </a:pPr>
            <a:r>
              <a:rPr lang="en-US" sz="2000">
                <a:latin typeface="Arial"/>
                <a:ea typeface="Arial"/>
                <a:cs typeface="Arial"/>
                <a:sym typeface="Arial"/>
              </a:rPr>
              <a:t>Introduction</a:t>
            </a:r>
            <a:endParaRPr/>
          </a:p>
          <a:p>
            <a:pPr indent="-457200" lvl="0" marL="457200" rtl="0" algn="l">
              <a:lnSpc>
                <a:spcPct val="90000"/>
              </a:lnSpc>
              <a:spcBef>
                <a:spcPts val="1800"/>
              </a:spcBef>
              <a:spcAft>
                <a:spcPts val="0"/>
              </a:spcAft>
              <a:buClr>
                <a:schemeClr val="dk1"/>
              </a:buClr>
              <a:buSzPts val="2000"/>
              <a:buFont typeface="Arial"/>
              <a:buAutoNum type="arabicPeriod"/>
            </a:pPr>
            <a:r>
              <a:rPr lang="en-US" sz="2000">
                <a:latin typeface="Arial"/>
                <a:ea typeface="Arial"/>
                <a:cs typeface="Arial"/>
                <a:sym typeface="Arial"/>
              </a:rPr>
              <a:t>Introducing Amazon S3</a:t>
            </a:r>
            <a:endParaRPr/>
          </a:p>
          <a:p>
            <a:pPr indent="-457200" lvl="0" marL="457200" rtl="0" algn="l">
              <a:lnSpc>
                <a:spcPct val="90000"/>
              </a:lnSpc>
              <a:spcBef>
                <a:spcPts val="1800"/>
              </a:spcBef>
              <a:spcAft>
                <a:spcPts val="0"/>
              </a:spcAft>
              <a:buClr>
                <a:schemeClr val="dk1"/>
              </a:buClr>
              <a:buSzPts val="2000"/>
              <a:buFont typeface="Arial"/>
              <a:buAutoNum type="arabicPeriod"/>
            </a:pPr>
            <a:r>
              <a:rPr lang="en-US" sz="2000">
                <a:latin typeface="Arial"/>
                <a:ea typeface="Arial"/>
                <a:cs typeface="Arial"/>
                <a:sym typeface="Arial"/>
              </a:rPr>
              <a:t>Creating S3 buckets</a:t>
            </a:r>
            <a:endParaRPr/>
          </a:p>
          <a:p>
            <a:pPr indent="-457200" lvl="0" marL="457200" rtl="0" algn="l">
              <a:lnSpc>
                <a:spcPct val="90000"/>
              </a:lnSpc>
              <a:spcBef>
                <a:spcPts val="1800"/>
              </a:spcBef>
              <a:spcAft>
                <a:spcPts val="0"/>
              </a:spcAft>
              <a:buClr>
                <a:schemeClr val="dk1"/>
              </a:buClr>
              <a:buSzPts val="2000"/>
              <a:buFont typeface="Arial"/>
              <a:buAutoNum type="arabicPeriod"/>
            </a:pPr>
            <a:r>
              <a:rPr lang="en-US" sz="2000">
                <a:latin typeface="Arial"/>
                <a:ea typeface="Arial"/>
                <a:cs typeface="Arial"/>
                <a:sym typeface="Arial"/>
              </a:rPr>
              <a:t>Working with S3 objects</a:t>
            </a:r>
            <a:endParaRPr/>
          </a:p>
          <a:p>
            <a:pPr indent="-457200" lvl="0" marL="457200" rtl="0" algn="l">
              <a:lnSpc>
                <a:spcPct val="90000"/>
              </a:lnSpc>
              <a:spcBef>
                <a:spcPts val="1800"/>
              </a:spcBef>
              <a:spcAft>
                <a:spcPts val="0"/>
              </a:spcAft>
              <a:buClr>
                <a:schemeClr val="dk1"/>
              </a:buClr>
              <a:buSzPts val="2000"/>
              <a:buFont typeface="Arial"/>
              <a:buAutoNum type="arabicPeriod"/>
            </a:pPr>
            <a:r>
              <a:rPr lang="en-US" sz="2000">
                <a:latin typeface="Arial"/>
                <a:ea typeface="Arial"/>
                <a:cs typeface="Arial"/>
                <a:sym typeface="Arial"/>
              </a:rPr>
              <a:t>Protecting data and managing access to Amazon S3 resources</a:t>
            </a:r>
            <a:endParaRPr/>
          </a:p>
        </p:txBody>
      </p:sp>
      <p:sp>
        <p:nvSpPr>
          <p:cNvPr id="210" name="Google Shape;210;p28"/>
          <p:cNvSpPr txBox="1"/>
          <p:nvPr>
            <p:ph idx="2" type="body"/>
          </p:nvPr>
        </p:nvSpPr>
        <p:spPr>
          <a:xfrm>
            <a:off x="6246312" y="1524228"/>
            <a:ext cx="5504688" cy="464878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sz="2400">
                <a:latin typeface="Arial"/>
                <a:ea typeface="Arial"/>
                <a:cs typeface="Arial"/>
                <a:sym typeface="Arial"/>
              </a:rPr>
              <a:t>Lab</a:t>
            </a:r>
            <a:endParaRPr/>
          </a:p>
          <a:p>
            <a:pPr indent="-228600" lvl="0" marL="228600" rtl="0" algn="l">
              <a:lnSpc>
                <a:spcPct val="90000"/>
              </a:lnSpc>
              <a:spcBef>
                <a:spcPts val="1000"/>
              </a:spcBef>
              <a:spcAft>
                <a:spcPts val="0"/>
              </a:spcAft>
              <a:buClr>
                <a:schemeClr val="dk1"/>
              </a:buClr>
              <a:buSzPts val="2000"/>
              <a:buChar char="•"/>
            </a:pPr>
            <a:r>
              <a:rPr lang="en-US" sz="2000">
                <a:latin typeface="Arial"/>
                <a:ea typeface="Arial"/>
                <a:cs typeface="Arial"/>
                <a:sym typeface="Arial"/>
              </a:rPr>
              <a:t>Working with Amazon S3</a:t>
            </a:r>
            <a:endParaRPr sz="2000"/>
          </a:p>
        </p:txBody>
      </p:sp>
      <p:grpSp>
        <p:nvGrpSpPr>
          <p:cNvPr descr="knowledge check" id="211" name="Google Shape;211;p28"/>
          <p:cNvGrpSpPr/>
          <p:nvPr/>
        </p:nvGrpSpPr>
        <p:grpSpPr>
          <a:xfrm>
            <a:off x="6246312" y="5881993"/>
            <a:ext cx="3148745" cy="543161"/>
            <a:chOff x="4188879" y="4810544"/>
            <a:chExt cx="3148745" cy="543161"/>
          </a:xfrm>
        </p:grpSpPr>
        <p:sp>
          <p:nvSpPr>
            <p:cNvPr id="212" name="Google Shape;212;p28"/>
            <p:cNvSpPr txBox="1"/>
            <p:nvPr/>
          </p:nvSpPr>
          <p:spPr>
            <a:xfrm>
              <a:off x="4721202" y="4892040"/>
              <a:ext cx="261642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u="none" cap="none" strike="noStrike">
                  <a:solidFill>
                    <a:schemeClr val="dk1"/>
                  </a:solidFill>
                  <a:latin typeface="Arial"/>
                  <a:ea typeface="Arial"/>
                  <a:cs typeface="Arial"/>
                  <a:sym typeface="Arial"/>
                </a:rPr>
                <a:t>Knowledge check</a:t>
              </a:r>
              <a:endParaRPr/>
            </a:p>
          </p:txBody>
        </p:sp>
        <p:pic>
          <p:nvPicPr>
            <p:cNvPr id="213" name="Google Shape;213;p28"/>
            <p:cNvPicPr preferRelativeResize="0"/>
            <p:nvPr/>
          </p:nvPicPr>
          <p:blipFill rotWithShape="1">
            <a:blip r:embed="rId3">
              <a:alphaModFix/>
            </a:blip>
            <a:srcRect b="0" l="0" r="0" t="0"/>
            <a:stretch/>
          </p:blipFill>
          <p:spPr>
            <a:xfrm>
              <a:off x="4188879" y="4810544"/>
              <a:ext cx="532323" cy="532323"/>
            </a:xfrm>
            <a:prstGeom prst="rect">
              <a:avLst/>
            </a:prstGeom>
            <a:noFill/>
            <a:ln>
              <a:noFill/>
            </a:ln>
          </p:spPr>
        </p:pic>
      </p:grpSp>
      <p:sp>
        <p:nvSpPr>
          <p:cNvPr id="214" name="Google Shape;214;p28"/>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64"/>
          <p:cNvSpPr txBox="1"/>
          <p:nvPr>
            <p:ph type="title"/>
          </p:nvPr>
        </p:nvSpPr>
        <p:spPr>
          <a:xfrm>
            <a:off x="419100" y="3191940"/>
            <a:ext cx="11353800" cy="47411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Module wrap-up</a:t>
            </a:r>
            <a:endParaRPr/>
          </a:p>
        </p:txBody>
      </p:sp>
      <p:sp>
        <p:nvSpPr>
          <p:cNvPr id="676" name="Google Shape;676;p64"/>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6C2B4"/>
              </a:buClr>
              <a:buSzPts val="2000"/>
              <a:buNone/>
            </a:pPr>
            <a:r>
              <a:rPr lang="en-US"/>
              <a:t>Module 3: Developing Storage Solutions</a:t>
            </a:r>
            <a:endParaRPr/>
          </a:p>
          <a:p>
            <a:pPr indent="0" lvl="0" marL="0" rtl="0" algn="l">
              <a:lnSpc>
                <a:spcPct val="90000"/>
              </a:lnSpc>
              <a:spcBef>
                <a:spcPts val="1000"/>
              </a:spcBef>
              <a:spcAft>
                <a:spcPts val="0"/>
              </a:spcAft>
              <a:buClr>
                <a:srgbClr val="36C2B4"/>
              </a:buClr>
              <a:buSzPts val="2000"/>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65"/>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latin typeface="Arial"/>
                <a:ea typeface="Arial"/>
                <a:cs typeface="Arial"/>
                <a:sym typeface="Arial"/>
              </a:rPr>
              <a:t>Module summary </a:t>
            </a:r>
            <a:endParaRPr/>
          </a:p>
        </p:txBody>
      </p:sp>
      <p:sp>
        <p:nvSpPr>
          <p:cNvPr id="682" name="Google Shape;682;p65"/>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lang="en-US"/>
              <a:t>In summary, in this module, you learned how to do the following:</a:t>
            </a:r>
            <a:endParaRPr sz="5400"/>
          </a:p>
          <a:p>
            <a:pPr indent="-228600" lvl="0" marL="228600" rtl="0" algn="l">
              <a:lnSpc>
                <a:spcPct val="90000"/>
              </a:lnSpc>
              <a:spcBef>
                <a:spcPts val="1000"/>
              </a:spcBef>
              <a:spcAft>
                <a:spcPts val="0"/>
              </a:spcAft>
              <a:buClr>
                <a:schemeClr val="dk1"/>
              </a:buClr>
              <a:buSzPts val="2400"/>
              <a:buChar char="•"/>
            </a:pPr>
            <a:r>
              <a:rPr lang="en-US" sz="2400"/>
              <a:t>Describe how Amazon S3 can be used as a storage solution</a:t>
            </a:r>
            <a:endParaRPr/>
          </a:p>
          <a:p>
            <a:pPr indent="-228600" lvl="0" marL="228600" rtl="0" algn="l">
              <a:lnSpc>
                <a:spcPct val="90000"/>
              </a:lnSpc>
              <a:spcBef>
                <a:spcPts val="1000"/>
              </a:spcBef>
              <a:spcAft>
                <a:spcPts val="0"/>
              </a:spcAft>
              <a:buClr>
                <a:schemeClr val="dk1"/>
              </a:buClr>
              <a:buSzPts val="2400"/>
              <a:buChar char="•"/>
            </a:pPr>
            <a:r>
              <a:rPr lang="en-US" sz="2400"/>
              <a:t>Identify features and components of Amazon S3</a:t>
            </a:r>
            <a:endParaRPr/>
          </a:p>
          <a:p>
            <a:pPr indent="-228600" lvl="0" marL="228600" rtl="0" algn="l">
              <a:lnSpc>
                <a:spcPct val="90000"/>
              </a:lnSpc>
              <a:spcBef>
                <a:spcPts val="1000"/>
              </a:spcBef>
              <a:spcAft>
                <a:spcPts val="0"/>
              </a:spcAft>
              <a:buClr>
                <a:schemeClr val="dk1"/>
              </a:buClr>
              <a:buSzPts val="2400"/>
              <a:buChar char="•"/>
            </a:pPr>
            <a:r>
              <a:rPr lang="en-US" sz="2400"/>
              <a:t>Describe two ways to protect data in Amazon S3</a:t>
            </a:r>
            <a:endParaRPr/>
          </a:p>
          <a:p>
            <a:pPr indent="-228600" lvl="0" marL="228600" rtl="0" algn="l">
              <a:lnSpc>
                <a:spcPct val="90000"/>
              </a:lnSpc>
              <a:spcBef>
                <a:spcPts val="1000"/>
              </a:spcBef>
              <a:spcAft>
                <a:spcPts val="0"/>
              </a:spcAft>
              <a:buClr>
                <a:schemeClr val="dk1"/>
              </a:buClr>
              <a:buSzPts val="2400"/>
              <a:buChar char="•"/>
            </a:pPr>
            <a:r>
              <a:rPr lang="en-US" sz="2400"/>
              <a:t>Describe the function of S3 object operations</a:t>
            </a:r>
            <a:endParaRPr/>
          </a:p>
          <a:p>
            <a:pPr indent="-228600" lvl="0" marL="228600" rtl="0" algn="l">
              <a:lnSpc>
                <a:spcPct val="90000"/>
              </a:lnSpc>
              <a:spcBef>
                <a:spcPts val="1000"/>
              </a:spcBef>
              <a:spcAft>
                <a:spcPts val="0"/>
              </a:spcAft>
              <a:buClr>
                <a:schemeClr val="dk1"/>
              </a:buClr>
              <a:buSzPts val="2400"/>
              <a:buChar char="•"/>
            </a:pPr>
            <a:r>
              <a:rPr lang="en-US" sz="2400"/>
              <a:t>Explain how to manage access to Amazon S3 resources</a:t>
            </a:r>
            <a:endParaRPr/>
          </a:p>
          <a:p>
            <a:pPr indent="-228600" lvl="0" marL="228600" rtl="0" algn="l">
              <a:lnSpc>
                <a:spcPct val="90000"/>
              </a:lnSpc>
              <a:spcBef>
                <a:spcPts val="1000"/>
              </a:spcBef>
              <a:spcAft>
                <a:spcPts val="0"/>
              </a:spcAft>
              <a:buClr>
                <a:schemeClr val="dk1"/>
              </a:buClr>
              <a:buSzPts val="2400"/>
              <a:buChar char="•"/>
            </a:pPr>
            <a:r>
              <a:rPr lang="en-US" sz="2400"/>
              <a:t>Develop with Amazon S3 by using the AWS SDKs</a:t>
            </a:r>
            <a:endParaRPr/>
          </a:p>
        </p:txBody>
      </p:sp>
      <p:sp>
        <p:nvSpPr>
          <p:cNvPr id="683" name="Google Shape;683;p65"/>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66"/>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sz="4000">
                <a:latin typeface="Arial"/>
                <a:ea typeface="Arial"/>
                <a:cs typeface="Arial"/>
                <a:sym typeface="Arial"/>
              </a:rPr>
              <a:t>Complete the knowledge check</a:t>
            </a:r>
            <a:endParaRPr/>
          </a:p>
        </p:txBody>
      </p:sp>
      <p:pic>
        <p:nvPicPr>
          <p:cNvPr id="689" name="Google Shape;689;p66"/>
          <p:cNvPicPr preferRelativeResize="0"/>
          <p:nvPr/>
        </p:nvPicPr>
        <p:blipFill rotWithShape="1">
          <a:blip r:embed="rId3">
            <a:alphaModFix/>
          </a:blip>
          <a:srcRect b="0" l="0" r="0" t="0"/>
          <a:stretch/>
        </p:blipFill>
        <p:spPr>
          <a:xfrm>
            <a:off x="2448827" y="1334530"/>
            <a:ext cx="7294345" cy="4861182"/>
          </a:xfrm>
          <a:prstGeom prst="rect">
            <a:avLst/>
          </a:prstGeom>
          <a:noFill/>
          <a:ln>
            <a:noFill/>
          </a:ln>
        </p:spPr>
      </p:pic>
      <p:sp>
        <p:nvSpPr>
          <p:cNvPr id="690" name="Google Shape;690;p66"/>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67"/>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Sample exam question</a:t>
            </a:r>
            <a:endParaRPr/>
          </a:p>
        </p:txBody>
      </p:sp>
      <p:sp>
        <p:nvSpPr>
          <p:cNvPr id="696" name="Google Shape;696;p67"/>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sz="2400"/>
              <a:t>Company salespeople upload their sales figures daily. A solutions architect needs a durable storage solution for these documents that also protects against users accidentally deleting important documents.</a:t>
            </a:r>
            <a:endParaRPr/>
          </a:p>
          <a:p>
            <a:pPr indent="0" lvl="0" marL="0" rtl="0" algn="l">
              <a:lnSpc>
                <a:spcPct val="90000"/>
              </a:lnSpc>
              <a:spcBef>
                <a:spcPts val="1000"/>
              </a:spcBef>
              <a:spcAft>
                <a:spcPts val="0"/>
              </a:spcAft>
              <a:buClr>
                <a:schemeClr val="dk1"/>
              </a:buClr>
              <a:buSzPts val="2400"/>
              <a:buNone/>
            </a:pPr>
            <a:r>
              <a:rPr lang="en-US" sz="2400"/>
              <a:t>Which action will protect against unintended user actions?</a:t>
            </a:r>
            <a:endParaRPr/>
          </a:p>
          <a:p>
            <a:pPr indent="-76200" lvl="0" marL="228600" rtl="0" algn="l">
              <a:lnSpc>
                <a:spcPct val="90000"/>
              </a:lnSpc>
              <a:spcBef>
                <a:spcPts val="1000"/>
              </a:spcBef>
              <a:spcAft>
                <a:spcPts val="0"/>
              </a:spcAft>
              <a:buClr>
                <a:schemeClr val="dk1"/>
              </a:buClr>
              <a:buSzPts val="2400"/>
              <a:buNone/>
            </a:pPr>
            <a:r>
              <a:t/>
            </a:r>
            <a:endParaRPr sz="2400"/>
          </a:p>
          <a:p>
            <a:pPr indent="-457200" lvl="0" marL="457200" rtl="0" algn="l">
              <a:lnSpc>
                <a:spcPct val="90000"/>
              </a:lnSpc>
              <a:spcBef>
                <a:spcPts val="1000"/>
              </a:spcBef>
              <a:spcAft>
                <a:spcPts val="0"/>
              </a:spcAft>
              <a:buClr>
                <a:schemeClr val="dk1"/>
              </a:buClr>
              <a:buSzPts val="2400"/>
              <a:buFont typeface="Arial"/>
              <a:buAutoNum type="alphaUcPeriod"/>
            </a:pPr>
            <a:r>
              <a:rPr lang="en-US" sz="2400"/>
              <a:t>Store data in an EBS volume and create snapshots once a week.</a:t>
            </a:r>
            <a:endParaRPr/>
          </a:p>
          <a:p>
            <a:pPr indent="-457200" lvl="0" marL="457200" rtl="0" algn="l">
              <a:lnSpc>
                <a:spcPct val="90000"/>
              </a:lnSpc>
              <a:spcBef>
                <a:spcPts val="1000"/>
              </a:spcBef>
              <a:spcAft>
                <a:spcPts val="0"/>
              </a:spcAft>
              <a:buClr>
                <a:schemeClr val="dk1"/>
              </a:buClr>
              <a:buSzPts val="2400"/>
              <a:buFont typeface="Arial"/>
              <a:buAutoNum type="alphaUcPeriod"/>
            </a:pPr>
            <a:r>
              <a:rPr lang="en-US" sz="2400"/>
              <a:t>Store data in an S3 bucket and enable versioning.</a:t>
            </a:r>
            <a:endParaRPr/>
          </a:p>
          <a:p>
            <a:pPr indent="-457200" lvl="0" marL="457200" rtl="0" algn="l">
              <a:lnSpc>
                <a:spcPct val="90000"/>
              </a:lnSpc>
              <a:spcBef>
                <a:spcPts val="1000"/>
              </a:spcBef>
              <a:spcAft>
                <a:spcPts val="0"/>
              </a:spcAft>
              <a:buClr>
                <a:schemeClr val="dk1"/>
              </a:buClr>
              <a:buSzPts val="2400"/>
              <a:buFont typeface="Arial"/>
              <a:buAutoNum type="alphaUcPeriod"/>
            </a:pPr>
            <a:r>
              <a:rPr lang="en-US" sz="2400"/>
              <a:t>Store data in two S3 buckets in different AWS Regions.</a:t>
            </a:r>
            <a:endParaRPr/>
          </a:p>
          <a:p>
            <a:pPr indent="-457200" lvl="0" marL="457200" rtl="0" algn="l">
              <a:lnSpc>
                <a:spcPct val="90000"/>
              </a:lnSpc>
              <a:spcBef>
                <a:spcPts val="1000"/>
              </a:spcBef>
              <a:spcAft>
                <a:spcPts val="0"/>
              </a:spcAft>
              <a:buClr>
                <a:schemeClr val="dk1"/>
              </a:buClr>
              <a:buSzPts val="2400"/>
              <a:buFont typeface="Arial"/>
              <a:buAutoNum type="alphaUcPeriod"/>
            </a:pPr>
            <a:r>
              <a:rPr lang="en-US" sz="2400"/>
              <a:t>Store data on EC2 instance storage.</a:t>
            </a:r>
            <a:endParaRPr/>
          </a:p>
        </p:txBody>
      </p:sp>
      <p:sp>
        <p:nvSpPr>
          <p:cNvPr descr="box around 'durable storage solution'." id="697" name="Google Shape;697;p67"/>
          <p:cNvSpPr/>
          <p:nvPr/>
        </p:nvSpPr>
        <p:spPr>
          <a:xfrm>
            <a:off x="419100" y="1879375"/>
            <a:ext cx="3421380" cy="365760"/>
          </a:xfrm>
          <a:prstGeom prst="rect">
            <a:avLst/>
          </a:prstGeom>
          <a:no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descr="box around 'protects against users accidentally deleting'." id="698" name="Google Shape;698;p67"/>
          <p:cNvSpPr/>
          <p:nvPr/>
        </p:nvSpPr>
        <p:spPr>
          <a:xfrm>
            <a:off x="7860859" y="1890440"/>
            <a:ext cx="3066221" cy="365760"/>
          </a:xfrm>
          <a:prstGeom prst="rect">
            <a:avLst/>
          </a:prstGeom>
          <a:no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descr="box around response B - store data in an s3 bucket and enable versioning." id="699" name="Google Shape;699;p67"/>
          <p:cNvSpPr/>
          <p:nvPr/>
        </p:nvSpPr>
        <p:spPr>
          <a:xfrm>
            <a:off x="419099" y="3965461"/>
            <a:ext cx="7216141" cy="457200"/>
          </a:xfrm>
          <a:prstGeom prst="rect">
            <a:avLst/>
          </a:prstGeom>
          <a:no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descr="box around 'protects against users accidentally deleting'." id="700" name="Google Shape;700;p67"/>
          <p:cNvSpPr/>
          <p:nvPr/>
        </p:nvSpPr>
        <p:spPr>
          <a:xfrm>
            <a:off x="419101" y="2241642"/>
            <a:ext cx="2857500" cy="365760"/>
          </a:xfrm>
          <a:prstGeom prst="rect">
            <a:avLst/>
          </a:prstGeom>
          <a:no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01" name="Google Shape;701;p67"/>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68"/>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6000"/>
              <a:buFont typeface="Arial"/>
              <a:buNone/>
            </a:pPr>
            <a:r>
              <a:rPr lang="en-US"/>
              <a:t>Thank you</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10" name="Shape 710"/>
        <p:cNvGrpSpPr/>
        <p:nvPr/>
      </p:nvGrpSpPr>
      <p:grpSpPr>
        <a:xfrm>
          <a:off x="0" y="0"/>
          <a:ext cx="0" cy="0"/>
          <a:chOff x="0" y="0"/>
          <a:chExt cx="0" cy="0"/>
        </a:xfrm>
      </p:grpSpPr>
      <p:sp>
        <p:nvSpPr>
          <p:cNvPr id="711" name="Google Shape;711;p69"/>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Arial"/>
              <a:buNone/>
            </a:pPr>
            <a:r>
              <a:rPr lang="en-US" sz="3600"/>
              <a:t>Amazon S3 </a:t>
            </a:r>
            <a:r>
              <a:rPr lang="en-US"/>
              <a:t>as part of developing a cloud application</a:t>
            </a:r>
            <a:endParaRPr sz="3600"/>
          </a:p>
        </p:txBody>
      </p:sp>
      <p:grpSp>
        <p:nvGrpSpPr>
          <p:cNvPr id="712" name="Google Shape;712;p69"/>
          <p:cNvGrpSpPr/>
          <p:nvPr/>
        </p:nvGrpSpPr>
        <p:grpSpPr>
          <a:xfrm>
            <a:off x="-13199" y="1151292"/>
            <a:ext cx="12238825" cy="5364381"/>
            <a:chOff x="-13199" y="1047777"/>
            <a:chExt cx="12238825" cy="5364381"/>
          </a:xfrm>
        </p:grpSpPr>
        <p:grpSp>
          <p:nvGrpSpPr>
            <p:cNvPr id="713" name="Google Shape;713;p69"/>
            <p:cNvGrpSpPr/>
            <p:nvPr/>
          </p:nvGrpSpPr>
          <p:grpSpPr>
            <a:xfrm>
              <a:off x="5855164" y="5563168"/>
              <a:ext cx="2569978" cy="529056"/>
              <a:chOff x="5855164" y="5563168"/>
              <a:chExt cx="2569978" cy="529056"/>
            </a:xfrm>
          </p:grpSpPr>
          <p:pic>
            <p:nvPicPr>
              <p:cNvPr id="714" name="Google Shape;714;p69"/>
              <p:cNvPicPr preferRelativeResize="0"/>
              <p:nvPr/>
            </p:nvPicPr>
            <p:blipFill rotWithShape="1">
              <a:blip r:embed="rId3">
                <a:alphaModFix/>
              </a:blip>
              <a:srcRect b="0" l="0" r="0" t="0"/>
              <a:stretch/>
            </p:blipFill>
            <p:spPr>
              <a:xfrm>
                <a:off x="8013662" y="5584658"/>
                <a:ext cx="411480" cy="411480"/>
              </a:xfrm>
              <a:prstGeom prst="rect">
                <a:avLst/>
              </a:prstGeom>
              <a:noFill/>
              <a:ln>
                <a:noFill/>
              </a:ln>
            </p:spPr>
          </p:pic>
          <p:sp>
            <p:nvSpPr>
              <p:cNvPr id="715" name="Google Shape;715;p69"/>
              <p:cNvSpPr txBox="1"/>
              <p:nvPr/>
            </p:nvSpPr>
            <p:spPr>
              <a:xfrm>
                <a:off x="5855164" y="5563168"/>
                <a:ext cx="2163667" cy="529056"/>
              </a:xfrm>
              <a:prstGeom prst="rect">
                <a:avLst/>
              </a:prstGeom>
              <a:noFill/>
              <a:ln>
                <a:noFill/>
              </a:ln>
            </p:spPr>
            <p:txBody>
              <a:bodyPr anchorCtr="0" anchor="t" bIns="45700" lIns="91425" spcFirstLastPara="1" rIns="91425" wrap="square" tIns="45700">
                <a:spAutoFit/>
              </a:bodyPr>
              <a:lstStyle/>
              <a:p>
                <a:pPr indent="0" lvl="0" marL="0" marR="0" rtl="0" algn="r">
                  <a:lnSpc>
                    <a:spcPct val="106250"/>
                  </a:lnSpc>
                  <a:spcBef>
                    <a:spcPts val="0"/>
                  </a:spcBef>
                  <a:spcAft>
                    <a:spcPts val="0"/>
                  </a:spcAft>
                  <a:buNone/>
                </a:pPr>
                <a:r>
                  <a:rPr lang="en-US" sz="1600">
                    <a:solidFill>
                      <a:schemeClr val="dk1"/>
                    </a:solidFill>
                    <a:latin typeface="Arial"/>
                    <a:ea typeface="Arial"/>
                    <a:cs typeface="Arial"/>
                    <a:sym typeface="Arial"/>
                  </a:rPr>
                  <a:t>DynamoDB database stores products table </a:t>
                </a:r>
                <a:endParaRPr/>
              </a:p>
            </p:txBody>
          </p:sp>
        </p:grpSp>
        <p:grpSp>
          <p:nvGrpSpPr>
            <p:cNvPr id="716" name="Google Shape;716;p69"/>
            <p:cNvGrpSpPr/>
            <p:nvPr/>
          </p:nvGrpSpPr>
          <p:grpSpPr>
            <a:xfrm>
              <a:off x="6340193" y="3671080"/>
              <a:ext cx="2084949" cy="529056"/>
              <a:chOff x="6340193" y="3671080"/>
              <a:chExt cx="2084949" cy="529056"/>
            </a:xfrm>
          </p:grpSpPr>
          <p:sp>
            <p:nvSpPr>
              <p:cNvPr id="717" name="Google Shape;717;p69"/>
              <p:cNvSpPr txBox="1"/>
              <p:nvPr/>
            </p:nvSpPr>
            <p:spPr>
              <a:xfrm>
                <a:off x="6340193" y="3671080"/>
                <a:ext cx="1678638" cy="529056"/>
              </a:xfrm>
              <a:prstGeom prst="rect">
                <a:avLst/>
              </a:prstGeom>
              <a:noFill/>
              <a:ln>
                <a:noFill/>
              </a:ln>
            </p:spPr>
            <p:txBody>
              <a:bodyPr anchorCtr="0" anchor="t" bIns="45700" lIns="91425" spcFirstLastPara="1" rIns="91425" wrap="square" tIns="45700">
                <a:spAutoFit/>
              </a:bodyPr>
              <a:lstStyle/>
              <a:p>
                <a:pPr indent="0" lvl="0" marL="0" marR="0" rtl="0" algn="r">
                  <a:lnSpc>
                    <a:spcPct val="106250"/>
                  </a:lnSpc>
                  <a:spcBef>
                    <a:spcPts val="0"/>
                  </a:spcBef>
                  <a:spcAft>
                    <a:spcPts val="0"/>
                  </a:spcAft>
                  <a:buNone/>
                </a:pPr>
                <a:r>
                  <a:rPr lang="en-US" sz="1600">
                    <a:solidFill>
                      <a:schemeClr val="dk1"/>
                    </a:solidFill>
                    <a:latin typeface="Arial"/>
                    <a:ea typeface="Arial"/>
                    <a:cs typeface="Arial"/>
                    <a:sym typeface="Arial"/>
                  </a:rPr>
                  <a:t>API Gateway REST API</a:t>
                </a:r>
                <a:endParaRPr/>
              </a:p>
            </p:txBody>
          </p:sp>
          <p:pic>
            <p:nvPicPr>
              <p:cNvPr id="718" name="Google Shape;718;p69"/>
              <p:cNvPicPr preferRelativeResize="0"/>
              <p:nvPr/>
            </p:nvPicPr>
            <p:blipFill rotWithShape="1">
              <a:blip r:embed="rId4">
                <a:alphaModFix/>
              </a:blip>
              <a:srcRect b="0" l="0" r="0" t="0"/>
              <a:stretch/>
            </p:blipFill>
            <p:spPr>
              <a:xfrm>
                <a:off x="8013662" y="3765162"/>
                <a:ext cx="411480" cy="411480"/>
              </a:xfrm>
              <a:prstGeom prst="rect">
                <a:avLst/>
              </a:prstGeom>
              <a:noFill/>
              <a:ln>
                <a:noFill/>
              </a:ln>
            </p:spPr>
          </p:pic>
        </p:grpSp>
        <p:cxnSp>
          <p:nvCxnSpPr>
            <p:cNvPr id="719" name="Google Shape;719;p69"/>
            <p:cNvCxnSpPr>
              <a:stCxn id="718" idx="0"/>
            </p:cNvCxnSpPr>
            <p:nvPr/>
          </p:nvCxnSpPr>
          <p:spPr>
            <a:xfrm flipH="1" rot="5400000">
              <a:off x="6066002" y="1611762"/>
              <a:ext cx="1398900" cy="2907900"/>
            </a:xfrm>
            <a:prstGeom prst="bentConnector2">
              <a:avLst/>
            </a:prstGeom>
            <a:noFill/>
            <a:ln cap="flat" cmpd="sng" w="9525">
              <a:solidFill>
                <a:schemeClr val="accent1"/>
              </a:solidFill>
              <a:prstDash val="solid"/>
              <a:miter lim="800000"/>
              <a:headEnd len="sm" w="sm" type="none"/>
              <a:tailEnd len="med" w="med" type="triangle"/>
            </a:ln>
          </p:spPr>
        </p:cxnSp>
        <p:grpSp>
          <p:nvGrpSpPr>
            <p:cNvPr id="720" name="Google Shape;720;p69"/>
            <p:cNvGrpSpPr/>
            <p:nvPr/>
          </p:nvGrpSpPr>
          <p:grpSpPr>
            <a:xfrm>
              <a:off x="5747932" y="4176642"/>
              <a:ext cx="2677210" cy="1408115"/>
              <a:chOff x="5747932" y="4176642"/>
              <a:chExt cx="2677210" cy="1408115"/>
            </a:xfrm>
          </p:grpSpPr>
          <p:pic>
            <p:nvPicPr>
              <p:cNvPr id="721" name="Google Shape;721;p69"/>
              <p:cNvPicPr preferRelativeResize="0"/>
              <p:nvPr/>
            </p:nvPicPr>
            <p:blipFill rotWithShape="1">
              <a:blip r:embed="rId5">
                <a:alphaModFix/>
              </a:blip>
              <a:srcRect b="0" l="0" r="0" t="0"/>
              <a:stretch/>
            </p:blipFill>
            <p:spPr>
              <a:xfrm>
                <a:off x="8013662" y="4564277"/>
                <a:ext cx="411480" cy="411480"/>
              </a:xfrm>
              <a:prstGeom prst="rect">
                <a:avLst/>
              </a:prstGeom>
              <a:noFill/>
              <a:ln>
                <a:noFill/>
              </a:ln>
            </p:spPr>
          </p:pic>
          <p:sp>
            <p:nvSpPr>
              <p:cNvPr id="722" name="Google Shape;722;p69"/>
              <p:cNvSpPr txBox="1"/>
              <p:nvPr/>
            </p:nvSpPr>
            <p:spPr>
              <a:xfrm>
                <a:off x="5747932" y="4305474"/>
                <a:ext cx="2270899" cy="529056"/>
              </a:xfrm>
              <a:prstGeom prst="rect">
                <a:avLst/>
              </a:prstGeom>
              <a:noFill/>
              <a:ln>
                <a:noFill/>
              </a:ln>
            </p:spPr>
            <p:txBody>
              <a:bodyPr anchorCtr="0" anchor="t" bIns="45700" lIns="91425" spcFirstLastPara="1" rIns="91425" wrap="square" tIns="45700">
                <a:spAutoFit/>
              </a:bodyPr>
              <a:lstStyle/>
              <a:p>
                <a:pPr indent="0" lvl="0" marL="0" marR="0" rtl="0" algn="r">
                  <a:lnSpc>
                    <a:spcPct val="106250"/>
                  </a:lnSpc>
                  <a:spcBef>
                    <a:spcPts val="0"/>
                  </a:spcBef>
                  <a:spcAft>
                    <a:spcPts val="0"/>
                  </a:spcAft>
                  <a:buNone/>
                </a:pPr>
                <a:r>
                  <a:rPr lang="en-US" sz="1600">
                    <a:solidFill>
                      <a:schemeClr val="dk1"/>
                    </a:solidFill>
                    <a:latin typeface="Arial"/>
                    <a:ea typeface="Arial"/>
                    <a:cs typeface="Arial"/>
                    <a:sym typeface="Arial"/>
                  </a:rPr>
                  <a:t>Lambda function </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does database lookups</a:t>
                </a:r>
                <a:endParaRPr/>
              </a:p>
            </p:txBody>
          </p:sp>
          <p:cxnSp>
            <p:nvCxnSpPr>
              <p:cNvPr id="723" name="Google Shape;723;p69"/>
              <p:cNvCxnSpPr>
                <a:stCxn id="718" idx="2"/>
                <a:endCxn id="721" idx="0"/>
              </p:cNvCxnSpPr>
              <p:nvPr/>
            </p:nvCxnSpPr>
            <p:spPr>
              <a:xfrm>
                <a:off x="8219402" y="4176642"/>
                <a:ext cx="0" cy="387600"/>
              </a:xfrm>
              <a:prstGeom prst="straightConnector1">
                <a:avLst/>
              </a:prstGeom>
              <a:noFill/>
              <a:ln cap="flat" cmpd="sng" w="9525">
                <a:solidFill>
                  <a:schemeClr val="dk1"/>
                </a:solidFill>
                <a:prstDash val="solid"/>
                <a:miter lim="800000"/>
                <a:headEnd len="med" w="med" type="triangle"/>
                <a:tailEnd len="med" w="med" type="triangle"/>
              </a:ln>
            </p:spPr>
          </p:cxnSp>
          <p:cxnSp>
            <p:nvCxnSpPr>
              <p:cNvPr id="724" name="Google Shape;724;p69"/>
              <p:cNvCxnSpPr>
                <a:stCxn id="721" idx="2"/>
                <a:endCxn id="714" idx="0"/>
              </p:cNvCxnSpPr>
              <p:nvPr/>
            </p:nvCxnSpPr>
            <p:spPr>
              <a:xfrm>
                <a:off x="8219402" y="4975757"/>
                <a:ext cx="0" cy="609000"/>
              </a:xfrm>
              <a:prstGeom prst="straightConnector1">
                <a:avLst/>
              </a:prstGeom>
              <a:noFill/>
              <a:ln cap="flat" cmpd="sng" w="9525">
                <a:solidFill>
                  <a:schemeClr val="dk1"/>
                </a:solidFill>
                <a:prstDash val="solid"/>
                <a:miter lim="800000"/>
                <a:headEnd len="med" w="med" type="triangle"/>
                <a:tailEnd len="med" w="med" type="triangle"/>
              </a:ln>
            </p:spPr>
          </p:cxnSp>
        </p:grpSp>
        <p:grpSp>
          <p:nvGrpSpPr>
            <p:cNvPr id="725" name="Google Shape;725;p69"/>
            <p:cNvGrpSpPr/>
            <p:nvPr/>
          </p:nvGrpSpPr>
          <p:grpSpPr>
            <a:xfrm>
              <a:off x="-13199" y="2948082"/>
              <a:ext cx="8026847" cy="2358668"/>
              <a:chOff x="-13199" y="2948082"/>
              <a:chExt cx="8026847" cy="2358668"/>
            </a:xfrm>
          </p:grpSpPr>
          <p:pic>
            <p:nvPicPr>
              <p:cNvPr id="726" name="Google Shape;726;p69"/>
              <p:cNvPicPr preferRelativeResize="0"/>
              <p:nvPr/>
            </p:nvPicPr>
            <p:blipFill rotWithShape="1">
              <a:blip r:embed="rId6">
                <a:alphaModFix/>
              </a:blip>
              <a:srcRect b="0" l="0" r="0" t="0"/>
              <a:stretch/>
            </p:blipFill>
            <p:spPr>
              <a:xfrm flipH="1">
                <a:off x="406049" y="4190984"/>
                <a:ext cx="411480" cy="411480"/>
              </a:xfrm>
              <a:prstGeom prst="rect">
                <a:avLst/>
              </a:prstGeom>
              <a:noFill/>
              <a:ln>
                <a:noFill/>
              </a:ln>
            </p:spPr>
          </p:pic>
          <p:sp>
            <p:nvSpPr>
              <p:cNvPr id="727" name="Google Shape;727;p69"/>
              <p:cNvSpPr txBox="1"/>
              <p:nvPr/>
            </p:nvSpPr>
            <p:spPr>
              <a:xfrm>
                <a:off x="-13199" y="4536131"/>
                <a:ext cx="1249977" cy="529056"/>
              </a:xfrm>
              <a:prstGeom prst="rect">
                <a:avLst/>
              </a:prstGeom>
              <a:noFill/>
              <a:ln>
                <a:noFill/>
              </a:ln>
            </p:spPr>
            <p:txBody>
              <a:bodyPr anchorCtr="0" anchor="t" bIns="45700" lIns="91425" spcFirstLastPara="1" rIns="91425" wrap="square" tIns="45700">
                <a:spAutoFit/>
              </a:bodyPr>
              <a:lstStyle/>
              <a:p>
                <a:pPr indent="0" lvl="0" marL="0" marR="0" rtl="0" algn="ctr">
                  <a:lnSpc>
                    <a:spcPct val="106250"/>
                  </a:lnSpc>
                  <a:spcBef>
                    <a:spcPts val="0"/>
                  </a:spcBef>
                  <a:spcAft>
                    <a:spcPts val="0"/>
                  </a:spcAft>
                  <a:buNone/>
                </a:pPr>
                <a:r>
                  <a:rPr lang="en-US" sz="1600">
                    <a:solidFill>
                      <a:schemeClr val="dk1"/>
                    </a:solidFill>
                    <a:latin typeface="Arial"/>
                    <a:ea typeface="Arial"/>
                    <a:cs typeface="Arial"/>
                    <a:sym typeface="Arial"/>
                  </a:rPr>
                  <a:t>Café employees</a:t>
                </a:r>
                <a:endParaRPr/>
              </a:p>
            </p:txBody>
          </p:sp>
          <p:cxnSp>
            <p:nvCxnSpPr>
              <p:cNvPr id="728" name="Google Shape;728;p69"/>
              <p:cNvCxnSpPr>
                <a:stCxn id="726" idx="1"/>
                <a:endCxn id="729" idx="1"/>
              </p:cNvCxnSpPr>
              <p:nvPr/>
            </p:nvCxnSpPr>
            <p:spPr>
              <a:xfrm>
                <a:off x="817529" y="4396724"/>
                <a:ext cx="3028500" cy="5100"/>
              </a:xfrm>
              <a:prstGeom prst="straightConnector1">
                <a:avLst/>
              </a:prstGeom>
              <a:noFill/>
              <a:ln cap="flat" cmpd="sng" w="9525">
                <a:solidFill>
                  <a:schemeClr val="dk1"/>
                </a:solidFill>
                <a:prstDash val="solid"/>
                <a:miter lim="800000"/>
                <a:headEnd len="med" w="med" type="triangle"/>
                <a:tailEnd len="med" w="med" type="triangle"/>
              </a:ln>
            </p:spPr>
          </p:cxnSp>
          <p:pic>
            <p:nvPicPr>
              <p:cNvPr id="729" name="Google Shape;729;p69"/>
              <p:cNvPicPr preferRelativeResize="0"/>
              <p:nvPr/>
            </p:nvPicPr>
            <p:blipFill rotWithShape="1">
              <a:blip r:embed="rId7">
                <a:alphaModFix/>
              </a:blip>
              <a:srcRect b="0" l="0" r="0" t="0"/>
              <a:stretch/>
            </p:blipFill>
            <p:spPr>
              <a:xfrm>
                <a:off x="3846101" y="4197785"/>
                <a:ext cx="408204" cy="408204"/>
              </a:xfrm>
              <a:prstGeom prst="rect">
                <a:avLst/>
              </a:prstGeom>
              <a:noFill/>
              <a:ln>
                <a:noFill/>
              </a:ln>
            </p:spPr>
          </p:pic>
          <p:sp>
            <p:nvSpPr>
              <p:cNvPr id="730" name="Google Shape;730;p69"/>
              <p:cNvSpPr txBox="1"/>
              <p:nvPr/>
            </p:nvSpPr>
            <p:spPr>
              <a:xfrm>
                <a:off x="2078771" y="4086692"/>
                <a:ext cx="1787900" cy="311047"/>
              </a:xfrm>
              <a:prstGeom prst="rect">
                <a:avLst/>
              </a:prstGeom>
              <a:noFill/>
              <a:ln>
                <a:noFill/>
              </a:ln>
            </p:spPr>
            <p:txBody>
              <a:bodyPr anchorCtr="0" anchor="t" bIns="45700" lIns="91425" spcFirstLastPara="1" rIns="91425" wrap="square" tIns="45700">
                <a:spAutoFit/>
              </a:bodyPr>
              <a:lstStyle/>
              <a:p>
                <a:pPr indent="0" lvl="0" marL="0" marR="0" rtl="0" algn="r">
                  <a:lnSpc>
                    <a:spcPct val="106250"/>
                  </a:lnSpc>
                  <a:spcBef>
                    <a:spcPts val="0"/>
                  </a:spcBef>
                  <a:spcAft>
                    <a:spcPts val="0"/>
                  </a:spcAft>
                  <a:buNone/>
                </a:pPr>
                <a:r>
                  <a:rPr lang="en-US" sz="1600">
                    <a:solidFill>
                      <a:schemeClr val="dk1"/>
                    </a:solidFill>
                    <a:latin typeface="Arial"/>
                    <a:ea typeface="Arial"/>
                    <a:cs typeface="Arial"/>
                    <a:sym typeface="Arial"/>
                  </a:rPr>
                  <a:t>Elastic Beanstalk</a:t>
                </a:r>
                <a:endParaRPr/>
              </a:p>
            </p:txBody>
          </p:sp>
          <p:pic>
            <p:nvPicPr>
              <p:cNvPr id="731" name="Google Shape;731;p69"/>
              <p:cNvPicPr preferRelativeResize="0"/>
              <p:nvPr/>
            </p:nvPicPr>
            <p:blipFill rotWithShape="1">
              <a:blip r:embed="rId8">
                <a:alphaModFix/>
              </a:blip>
              <a:srcRect b="0" l="0" r="0" t="0"/>
              <a:stretch/>
            </p:blipFill>
            <p:spPr>
              <a:xfrm>
                <a:off x="3846101" y="3489964"/>
                <a:ext cx="408204" cy="408204"/>
              </a:xfrm>
              <a:prstGeom prst="rect">
                <a:avLst/>
              </a:prstGeom>
              <a:noFill/>
              <a:ln>
                <a:noFill/>
              </a:ln>
            </p:spPr>
          </p:pic>
          <p:sp>
            <p:nvSpPr>
              <p:cNvPr id="732" name="Google Shape;732;p69"/>
              <p:cNvSpPr txBox="1"/>
              <p:nvPr/>
            </p:nvSpPr>
            <p:spPr>
              <a:xfrm>
                <a:off x="2818884" y="2948082"/>
                <a:ext cx="1522176" cy="529056"/>
              </a:xfrm>
              <a:prstGeom prst="rect">
                <a:avLst/>
              </a:prstGeom>
              <a:noFill/>
              <a:ln>
                <a:noFill/>
              </a:ln>
            </p:spPr>
            <p:txBody>
              <a:bodyPr anchorCtr="0" anchor="t" bIns="45700" lIns="91425" spcFirstLastPara="1" rIns="91425" wrap="square" tIns="45700">
                <a:spAutoFit/>
              </a:bodyPr>
              <a:lstStyle/>
              <a:p>
                <a:pPr indent="0" lvl="0" marL="0" marR="0" rtl="0" algn="r">
                  <a:lnSpc>
                    <a:spcPct val="106250"/>
                  </a:lnSpc>
                  <a:spcBef>
                    <a:spcPts val="0"/>
                  </a:spcBef>
                  <a:spcAft>
                    <a:spcPts val="0"/>
                  </a:spcAft>
                  <a:buNone/>
                </a:pPr>
                <a:r>
                  <a:rPr lang="en-US" sz="1600">
                    <a:solidFill>
                      <a:schemeClr val="dk1"/>
                    </a:solidFill>
                    <a:latin typeface="Arial"/>
                    <a:ea typeface="Arial"/>
                    <a:cs typeface="Arial"/>
                    <a:sym typeface="Arial"/>
                  </a:rPr>
                  <a:t>ECR hosts Docker image </a:t>
                </a:r>
                <a:endParaRPr/>
              </a:p>
            </p:txBody>
          </p:sp>
          <p:cxnSp>
            <p:nvCxnSpPr>
              <p:cNvPr id="733" name="Google Shape;733;p69"/>
              <p:cNvCxnSpPr>
                <a:stCxn id="731" idx="2"/>
                <a:endCxn id="729" idx="0"/>
              </p:cNvCxnSpPr>
              <p:nvPr/>
            </p:nvCxnSpPr>
            <p:spPr>
              <a:xfrm>
                <a:off x="4050203" y="3898168"/>
                <a:ext cx="0" cy="299700"/>
              </a:xfrm>
              <a:prstGeom prst="straightConnector1">
                <a:avLst/>
              </a:prstGeom>
              <a:noFill/>
              <a:ln cap="flat" cmpd="sng" w="9525">
                <a:solidFill>
                  <a:schemeClr val="dk1"/>
                </a:solidFill>
                <a:prstDash val="solid"/>
                <a:miter lim="800000"/>
                <a:headEnd len="sm" w="sm" type="none"/>
                <a:tailEnd len="med" w="med" type="triangle"/>
              </a:ln>
            </p:spPr>
          </p:cxnSp>
          <p:pic>
            <p:nvPicPr>
              <p:cNvPr id="734" name="Google Shape;734;p69"/>
              <p:cNvPicPr preferRelativeResize="0"/>
              <p:nvPr/>
            </p:nvPicPr>
            <p:blipFill rotWithShape="1">
              <a:blip r:embed="rId9">
                <a:alphaModFix/>
              </a:blip>
              <a:srcRect b="0" l="0" r="0" t="0"/>
              <a:stretch/>
            </p:blipFill>
            <p:spPr>
              <a:xfrm>
                <a:off x="4510068" y="4196147"/>
                <a:ext cx="411480" cy="411480"/>
              </a:xfrm>
              <a:prstGeom prst="rect">
                <a:avLst/>
              </a:prstGeom>
              <a:noFill/>
              <a:ln>
                <a:noFill/>
              </a:ln>
            </p:spPr>
          </p:pic>
          <p:sp>
            <p:nvSpPr>
              <p:cNvPr id="735" name="Google Shape;735;p69"/>
              <p:cNvSpPr txBox="1"/>
              <p:nvPr/>
            </p:nvSpPr>
            <p:spPr>
              <a:xfrm>
                <a:off x="4849189" y="3099135"/>
                <a:ext cx="1880932" cy="965072"/>
              </a:xfrm>
              <a:prstGeom prst="rect">
                <a:avLst/>
              </a:prstGeom>
              <a:noFill/>
              <a:ln>
                <a:noFill/>
              </a:ln>
            </p:spPr>
            <p:txBody>
              <a:bodyPr anchorCtr="0" anchor="t" bIns="45700" lIns="91425" spcFirstLastPara="1" rIns="91425" wrap="square" tIns="45700">
                <a:spAutoFit/>
              </a:bodyPr>
              <a:lstStyle/>
              <a:p>
                <a:pPr indent="0" lvl="0" marL="0" marR="0" rtl="0" algn="l">
                  <a:lnSpc>
                    <a:spcPct val="106250"/>
                  </a:lnSpc>
                  <a:spcBef>
                    <a:spcPts val="0"/>
                  </a:spcBef>
                  <a:spcAft>
                    <a:spcPts val="0"/>
                  </a:spcAft>
                  <a:buNone/>
                </a:pPr>
                <a:r>
                  <a:rPr lang="en-US" sz="1600">
                    <a:solidFill>
                      <a:schemeClr val="dk1"/>
                    </a:solidFill>
                    <a:latin typeface="Arial"/>
                    <a:ea typeface="Arial"/>
                    <a:cs typeface="Arial"/>
                    <a:sym typeface="Arial"/>
                  </a:rPr>
                  <a:t>EC2 instance with Docker container runs coffee supplier website</a:t>
                </a:r>
                <a:endParaRPr/>
              </a:p>
            </p:txBody>
          </p:sp>
          <p:pic>
            <p:nvPicPr>
              <p:cNvPr id="736" name="Google Shape;736;p69"/>
              <p:cNvPicPr preferRelativeResize="0"/>
              <p:nvPr/>
            </p:nvPicPr>
            <p:blipFill rotWithShape="1">
              <a:blip r:embed="rId10">
                <a:alphaModFix/>
              </a:blip>
              <a:srcRect b="0" l="0" r="0" t="0"/>
              <a:stretch/>
            </p:blipFill>
            <p:spPr>
              <a:xfrm>
                <a:off x="3846101" y="4833057"/>
                <a:ext cx="408205" cy="408205"/>
              </a:xfrm>
              <a:prstGeom prst="rect">
                <a:avLst/>
              </a:prstGeom>
              <a:noFill/>
              <a:ln>
                <a:noFill/>
              </a:ln>
            </p:spPr>
          </p:pic>
          <p:sp>
            <p:nvSpPr>
              <p:cNvPr id="737" name="Google Shape;737;p69"/>
              <p:cNvSpPr txBox="1"/>
              <p:nvPr/>
            </p:nvSpPr>
            <p:spPr>
              <a:xfrm>
                <a:off x="1392387" y="4777694"/>
                <a:ext cx="2474284" cy="529056"/>
              </a:xfrm>
              <a:prstGeom prst="rect">
                <a:avLst/>
              </a:prstGeom>
              <a:noFill/>
              <a:ln>
                <a:noFill/>
              </a:ln>
            </p:spPr>
            <p:txBody>
              <a:bodyPr anchorCtr="0" anchor="t" bIns="45700" lIns="91425" spcFirstLastPara="1" rIns="91425" wrap="square" tIns="45700">
                <a:spAutoFit/>
              </a:bodyPr>
              <a:lstStyle/>
              <a:p>
                <a:pPr indent="0" lvl="0" marL="0" marR="0" rtl="0" algn="r">
                  <a:lnSpc>
                    <a:spcPct val="106250"/>
                  </a:lnSpc>
                  <a:spcBef>
                    <a:spcPts val="0"/>
                  </a:spcBef>
                  <a:spcAft>
                    <a:spcPts val="0"/>
                  </a:spcAft>
                  <a:buNone/>
                </a:pPr>
                <a:r>
                  <a:rPr lang="en-US" sz="1600">
                    <a:solidFill>
                      <a:schemeClr val="dk1"/>
                    </a:solidFill>
                    <a:latin typeface="Arial"/>
                    <a:ea typeface="Arial"/>
                    <a:cs typeface="Arial"/>
                    <a:sym typeface="Arial"/>
                  </a:rPr>
                  <a:t>Aurora Serverless on RDS stores supplier database</a:t>
                </a:r>
                <a:endParaRPr/>
              </a:p>
            </p:txBody>
          </p:sp>
          <p:cxnSp>
            <p:nvCxnSpPr>
              <p:cNvPr id="738" name="Google Shape;738;p69"/>
              <p:cNvCxnSpPr>
                <a:stCxn id="729" idx="3"/>
                <a:endCxn id="734" idx="1"/>
              </p:cNvCxnSpPr>
              <p:nvPr/>
            </p:nvCxnSpPr>
            <p:spPr>
              <a:xfrm>
                <a:off x="4254305" y="4401887"/>
                <a:ext cx="255900" cy="0"/>
              </a:xfrm>
              <a:prstGeom prst="straightConnector1">
                <a:avLst/>
              </a:prstGeom>
              <a:noFill/>
              <a:ln cap="flat" cmpd="sng" w="9525">
                <a:solidFill>
                  <a:schemeClr val="dk1"/>
                </a:solidFill>
                <a:prstDash val="solid"/>
                <a:miter lim="800000"/>
                <a:headEnd len="sm" w="sm" type="none"/>
                <a:tailEnd len="med" w="med" type="triangle"/>
              </a:ln>
            </p:spPr>
          </p:cxnSp>
          <p:pic>
            <p:nvPicPr>
              <p:cNvPr id="739" name="Google Shape;739;p69"/>
              <p:cNvPicPr preferRelativeResize="0"/>
              <p:nvPr/>
            </p:nvPicPr>
            <p:blipFill rotWithShape="1">
              <a:blip r:embed="rId11">
                <a:alphaModFix/>
              </a:blip>
              <a:srcRect b="0" l="0" r="0" t="0"/>
              <a:stretch/>
            </p:blipFill>
            <p:spPr>
              <a:xfrm>
                <a:off x="3530288" y="3486129"/>
                <a:ext cx="345413" cy="345413"/>
              </a:xfrm>
              <a:prstGeom prst="rect">
                <a:avLst/>
              </a:prstGeom>
              <a:noFill/>
              <a:ln>
                <a:noFill/>
              </a:ln>
            </p:spPr>
          </p:pic>
          <p:pic>
            <p:nvPicPr>
              <p:cNvPr id="740" name="Google Shape;740;p69"/>
              <p:cNvPicPr preferRelativeResize="0"/>
              <p:nvPr/>
            </p:nvPicPr>
            <p:blipFill rotWithShape="1">
              <a:blip r:embed="rId12">
                <a:alphaModFix/>
              </a:blip>
              <a:srcRect b="0" l="0" r="0" t="0"/>
              <a:stretch/>
            </p:blipFill>
            <p:spPr>
              <a:xfrm>
                <a:off x="4943867" y="3971534"/>
                <a:ext cx="457200" cy="457200"/>
              </a:xfrm>
              <a:prstGeom prst="rect">
                <a:avLst/>
              </a:prstGeom>
              <a:noFill/>
              <a:ln>
                <a:noFill/>
              </a:ln>
            </p:spPr>
          </p:pic>
          <p:cxnSp>
            <p:nvCxnSpPr>
              <p:cNvPr id="741" name="Google Shape;741;p69"/>
              <p:cNvCxnSpPr>
                <a:stCxn id="734" idx="3"/>
                <a:endCxn id="721" idx="1"/>
              </p:cNvCxnSpPr>
              <p:nvPr/>
            </p:nvCxnSpPr>
            <p:spPr>
              <a:xfrm>
                <a:off x="4921548" y="4401887"/>
                <a:ext cx="3092100" cy="368100"/>
              </a:xfrm>
              <a:prstGeom prst="bentConnector3">
                <a:avLst>
                  <a:gd fmla="val 28877" name="adj1"/>
                </a:avLst>
              </a:prstGeom>
              <a:noFill/>
              <a:ln cap="flat" cmpd="sng" w="9525">
                <a:solidFill>
                  <a:schemeClr val="dk1"/>
                </a:solidFill>
                <a:prstDash val="solid"/>
                <a:miter lim="800000"/>
                <a:headEnd len="med" w="med" type="triangle"/>
                <a:tailEnd len="med" w="med" type="triangle"/>
              </a:ln>
            </p:spPr>
          </p:cxnSp>
        </p:grpSp>
        <p:grpSp>
          <p:nvGrpSpPr>
            <p:cNvPr id="742" name="Google Shape;742;p69"/>
            <p:cNvGrpSpPr/>
            <p:nvPr/>
          </p:nvGrpSpPr>
          <p:grpSpPr>
            <a:xfrm>
              <a:off x="4267368" y="1253610"/>
              <a:ext cx="7934582" cy="4138340"/>
              <a:chOff x="4267368" y="1253610"/>
              <a:chExt cx="7934582" cy="4138340"/>
            </a:xfrm>
          </p:grpSpPr>
          <p:cxnSp>
            <p:nvCxnSpPr>
              <p:cNvPr id="743" name="Google Shape;743;p69"/>
              <p:cNvCxnSpPr>
                <a:stCxn id="734" idx="2"/>
                <a:endCxn id="744" idx="0"/>
              </p:cNvCxnSpPr>
              <p:nvPr/>
            </p:nvCxnSpPr>
            <p:spPr>
              <a:xfrm>
                <a:off x="4715808" y="4607627"/>
                <a:ext cx="0" cy="309000"/>
              </a:xfrm>
              <a:prstGeom prst="straightConnector1">
                <a:avLst/>
              </a:prstGeom>
              <a:noFill/>
              <a:ln cap="flat" cmpd="sng" w="9525">
                <a:solidFill>
                  <a:schemeClr val="dk1"/>
                </a:solidFill>
                <a:prstDash val="solid"/>
                <a:miter lim="800000"/>
                <a:headEnd len="med" w="med" type="triangle"/>
                <a:tailEnd len="med" w="med" type="triangle"/>
              </a:ln>
            </p:spPr>
          </p:cxnSp>
          <p:sp>
            <p:nvSpPr>
              <p:cNvPr id="745" name="Google Shape;745;p69"/>
              <p:cNvSpPr txBox="1"/>
              <p:nvPr/>
            </p:nvSpPr>
            <p:spPr>
              <a:xfrm>
                <a:off x="5822322" y="2526869"/>
                <a:ext cx="2196509" cy="529056"/>
              </a:xfrm>
              <a:prstGeom prst="rect">
                <a:avLst/>
              </a:prstGeom>
              <a:noFill/>
              <a:ln>
                <a:noFill/>
              </a:ln>
            </p:spPr>
            <p:txBody>
              <a:bodyPr anchorCtr="0" anchor="t" bIns="45700" lIns="91425" spcFirstLastPara="1" rIns="91425" wrap="square" tIns="45700">
                <a:spAutoFit/>
              </a:bodyPr>
              <a:lstStyle/>
              <a:p>
                <a:pPr indent="0" lvl="0" marL="0" marR="0" rtl="0" algn="r">
                  <a:lnSpc>
                    <a:spcPct val="106250"/>
                  </a:lnSpc>
                  <a:spcBef>
                    <a:spcPts val="0"/>
                  </a:spcBef>
                  <a:spcAft>
                    <a:spcPts val="0"/>
                  </a:spcAft>
                  <a:buNone/>
                </a:pPr>
                <a:r>
                  <a:rPr lang="en-US" sz="1600">
                    <a:solidFill>
                      <a:schemeClr val="dk1"/>
                    </a:solidFill>
                    <a:latin typeface="Arial"/>
                    <a:ea typeface="Arial"/>
                    <a:cs typeface="Arial"/>
                    <a:sym typeface="Arial"/>
                  </a:rPr>
                  <a:t>AWS WAF </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secures API endpoint</a:t>
                </a:r>
                <a:endParaRPr/>
              </a:p>
            </p:txBody>
          </p:sp>
          <p:pic>
            <p:nvPicPr>
              <p:cNvPr id="746" name="Google Shape;746;p69"/>
              <p:cNvPicPr preferRelativeResize="0"/>
              <p:nvPr/>
            </p:nvPicPr>
            <p:blipFill rotWithShape="1">
              <a:blip r:embed="rId6">
                <a:alphaModFix/>
              </a:blip>
              <a:srcRect b="0" l="0" r="0" t="0"/>
              <a:stretch/>
            </p:blipFill>
            <p:spPr>
              <a:xfrm flipH="1">
                <a:off x="11381312" y="3478826"/>
                <a:ext cx="411480" cy="411480"/>
              </a:xfrm>
              <a:prstGeom prst="rect">
                <a:avLst/>
              </a:prstGeom>
              <a:noFill/>
              <a:ln>
                <a:noFill/>
              </a:ln>
            </p:spPr>
          </p:pic>
          <p:sp>
            <p:nvSpPr>
              <p:cNvPr id="747" name="Google Shape;747;p69"/>
              <p:cNvSpPr txBox="1"/>
              <p:nvPr/>
            </p:nvSpPr>
            <p:spPr>
              <a:xfrm>
                <a:off x="10972154" y="3871473"/>
                <a:ext cx="1229796" cy="529056"/>
              </a:xfrm>
              <a:prstGeom prst="rect">
                <a:avLst/>
              </a:prstGeom>
              <a:noFill/>
              <a:ln>
                <a:noFill/>
              </a:ln>
            </p:spPr>
            <p:txBody>
              <a:bodyPr anchorCtr="0" anchor="t" bIns="45700" lIns="91425" spcFirstLastPara="1" rIns="91425" wrap="square" tIns="45700">
                <a:spAutoFit/>
              </a:bodyPr>
              <a:lstStyle/>
              <a:p>
                <a:pPr indent="0" lvl="0" marL="0" marR="0" rtl="0" algn="ctr">
                  <a:lnSpc>
                    <a:spcPct val="106250"/>
                  </a:lnSpc>
                  <a:spcBef>
                    <a:spcPts val="0"/>
                  </a:spcBef>
                  <a:spcAft>
                    <a:spcPts val="0"/>
                  </a:spcAft>
                  <a:buNone/>
                </a:pPr>
                <a:r>
                  <a:rPr lang="en-US" sz="1600">
                    <a:solidFill>
                      <a:schemeClr val="dk1"/>
                    </a:solidFill>
                    <a:latin typeface="Arial"/>
                    <a:ea typeface="Arial"/>
                    <a:cs typeface="Arial"/>
                    <a:sym typeface="Arial"/>
                  </a:rPr>
                  <a:t>Café employees</a:t>
                </a:r>
                <a:endParaRPr/>
              </a:p>
            </p:txBody>
          </p:sp>
          <p:cxnSp>
            <p:nvCxnSpPr>
              <p:cNvPr id="748" name="Google Shape;748;p69"/>
              <p:cNvCxnSpPr/>
              <p:nvPr/>
            </p:nvCxnSpPr>
            <p:spPr>
              <a:xfrm rot="10800000">
                <a:off x="5311411" y="1859973"/>
                <a:ext cx="2702251" cy="0"/>
              </a:xfrm>
              <a:prstGeom prst="straightConnector1">
                <a:avLst/>
              </a:prstGeom>
              <a:noFill/>
              <a:ln cap="flat" cmpd="sng" w="9525">
                <a:solidFill>
                  <a:schemeClr val="dk1"/>
                </a:solidFill>
                <a:prstDash val="solid"/>
                <a:miter lim="800000"/>
                <a:headEnd len="med" w="med" type="triangle"/>
                <a:tailEnd len="med" w="med" type="triangle"/>
              </a:ln>
            </p:spPr>
          </p:cxnSp>
          <p:sp>
            <p:nvSpPr>
              <p:cNvPr id="749" name="Google Shape;749;p69"/>
              <p:cNvSpPr txBox="1"/>
              <p:nvPr/>
            </p:nvSpPr>
            <p:spPr>
              <a:xfrm>
                <a:off x="6004537" y="1872670"/>
                <a:ext cx="1479507" cy="529056"/>
              </a:xfrm>
              <a:prstGeom prst="rect">
                <a:avLst/>
              </a:prstGeom>
              <a:noFill/>
              <a:ln>
                <a:noFill/>
              </a:ln>
            </p:spPr>
            <p:txBody>
              <a:bodyPr anchorCtr="0" anchor="t" bIns="45700" lIns="91425" spcFirstLastPara="1" rIns="91425" wrap="square" tIns="45700">
                <a:spAutoFit/>
              </a:bodyPr>
              <a:lstStyle/>
              <a:p>
                <a:pPr indent="0" lvl="0" marL="0" marR="0" rtl="0" algn="ctr">
                  <a:lnSpc>
                    <a:spcPct val="106250"/>
                  </a:lnSpc>
                  <a:spcBef>
                    <a:spcPts val="0"/>
                  </a:spcBef>
                  <a:spcAft>
                    <a:spcPts val="0"/>
                  </a:spcAft>
                  <a:buNone/>
                </a:pPr>
                <a:r>
                  <a:rPr lang="en-US" sz="1600">
                    <a:solidFill>
                      <a:schemeClr val="dk1"/>
                    </a:solidFill>
                    <a:latin typeface="Arial"/>
                    <a:ea typeface="Arial"/>
                    <a:cs typeface="Arial"/>
                    <a:sym typeface="Arial"/>
                  </a:rPr>
                  <a:t>Refresh cache per settings</a:t>
                </a:r>
                <a:endParaRPr/>
              </a:p>
            </p:txBody>
          </p:sp>
          <p:sp>
            <p:nvSpPr>
              <p:cNvPr id="750" name="Google Shape;750;p69"/>
              <p:cNvSpPr txBox="1"/>
              <p:nvPr/>
            </p:nvSpPr>
            <p:spPr>
              <a:xfrm>
                <a:off x="7449609" y="1253610"/>
                <a:ext cx="1405285" cy="529056"/>
              </a:xfrm>
              <a:prstGeom prst="rect">
                <a:avLst/>
              </a:prstGeom>
              <a:noFill/>
              <a:ln>
                <a:noFill/>
              </a:ln>
            </p:spPr>
            <p:txBody>
              <a:bodyPr anchorCtr="0" anchor="t" bIns="45700" lIns="91425" spcFirstLastPara="1" rIns="91425" wrap="square" tIns="45700">
                <a:spAutoFit/>
              </a:bodyPr>
              <a:lstStyle/>
              <a:p>
                <a:pPr indent="0" lvl="0" marL="0" marR="0" rtl="0" algn="ctr">
                  <a:lnSpc>
                    <a:spcPct val="106250"/>
                  </a:lnSpc>
                  <a:spcBef>
                    <a:spcPts val="0"/>
                  </a:spcBef>
                  <a:spcAft>
                    <a:spcPts val="0"/>
                  </a:spcAft>
                  <a:buNone/>
                </a:pPr>
                <a:r>
                  <a:rPr lang="en-US" sz="1600">
                    <a:solidFill>
                      <a:schemeClr val="dk1"/>
                    </a:solidFill>
                    <a:latin typeface="Arial"/>
                    <a:ea typeface="Arial"/>
                    <a:cs typeface="Arial"/>
                    <a:sym typeface="Arial"/>
                  </a:rPr>
                  <a:t>CloudFront distribution</a:t>
                </a:r>
                <a:endParaRPr/>
              </a:p>
            </p:txBody>
          </p:sp>
          <p:cxnSp>
            <p:nvCxnSpPr>
              <p:cNvPr id="751" name="Google Shape;751;p69"/>
              <p:cNvCxnSpPr>
                <a:stCxn id="752" idx="1"/>
                <a:endCxn id="753" idx="3"/>
              </p:cNvCxnSpPr>
              <p:nvPr/>
            </p:nvCxnSpPr>
            <p:spPr>
              <a:xfrm rot="10800000">
                <a:off x="8425110" y="1979159"/>
                <a:ext cx="358500" cy="388500"/>
              </a:xfrm>
              <a:prstGeom prst="bentConnector3">
                <a:avLst>
                  <a:gd fmla="val 50000" name="adj1"/>
                </a:avLst>
              </a:prstGeom>
              <a:noFill/>
              <a:ln cap="flat" cmpd="sng" w="9525">
                <a:solidFill>
                  <a:schemeClr val="dk1"/>
                </a:solidFill>
                <a:prstDash val="solid"/>
                <a:miter lim="800000"/>
                <a:headEnd len="med" w="med" type="triangle"/>
                <a:tailEnd len="med" w="med" type="triangle"/>
              </a:ln>
            </p:spPr>
          </p:cxnSp>
          <p:cxnSp>
            <p:nvCxnSpPr>
              <p:cNvPr id="754" name="Google Shape;754;p69"/>
              <p:cNvCxnSpPr>
                <a:stCxn id="753" idx="2"/>
                <a:endCxn id="718" idx="0"/>
              </p:cNvCxnSpPr>
              <p:nvPr/>
            </p:nvCxnSpPr>
            <p:spPr>
              <a:xfrm>
                <a:off x="8219402" y="2184943"/>
                <a:ext cx="0" cy="1580100"/>
              </a:xfrm>
              <a:prstGeom prst="straightConnector1">
                <a:avLst/>
              </a:prstGeom>
              <a:noFill/>
              <a:ln cap="flat" cmpd="sng" w="9525">
                <a:solidFill>
                  <a:schemeClr val="dk1"/>
                </a:solidFill>
                <a:prstDash val="solid"/>
                <a:miter lim="800000"/>
                <a:headEnd len="med" w="med" type="triangle"/>
                <a:tailEnd len="med" w="med" type="triangle"/>
              </a:ln>
            </p:spPr>
          </p:cxnSp>
          <p:sp>
            <p:nvSpPr>
              <p:cNvPr id="755" name="Google Shape;755;p69"/>
              <p:cNvSpPr txBox="1"/>
              <p:nvPr/>
            </p:nvSpPr>
            <p:spPr>
              <a:xfrm>
                <a:off x="4849189" y="4862894"/>
                <a:ext cx="1595317" cy="529056"/>
              </a:xfrm>
              <a:prstGeom prst="rect">
                <a:avLst/>
              </a:prstGeom>
              <a:noFill/>
              <a:ln>
                <a:noFill/>
              </a:ln>
            </p:spPr>
            <p:txBody>
              <a:bodyPr anchorCtr="0" anchor="t" bIns="45700" lIns="91425" spcFirstLastPara="1" rIns="91425" wrap="square" tIns="45700">
                <a:spAutoFit/>
              </a:bodyPr>
              <a:lstStyle/>
              <a:p>
                <a:pPr indent="0" lvl="0" marL="0" marR="0" rtl="0" algn="l">
                  <a:lnSpc>
                    <a:spcPct val="106250"/>
                  </a:lnSpc>
                  <a:spcBef>
                    <a:spcPts val="0"/>
                  </a:spcBef>
                  <a:spcAft>
                    <a:spcPts val="0"/>
                  </a:spcAft>
                  <a:buNone/>
                </a:pPr>
                <a:r>
                  <a:rPr lang="en-US" sz="1600">
                    <a:solidFill>
                      <a:schemeClr val="dk1"/>
                    </a:solidFill>
                    <a:latin typeface="Arial"/>
                    <a:ea typeface="Arial"/>
                    <a:cs typeface="Arial"/>
                    <a:sym typeface="Arial"/>
                  </a:rPr>
                  <a:t>ElastiCache </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for Memcached</a:t>
                </a:r>
                <a:endParaRPr/>
              </a:p>
            </p:txBody>
          </p:sp>
          <p:pic>
            <p:nvPicPr>
              <p:cNvPr id="744" name="Google Shape;744;p69"/>
              <p:cNvPicPr preferRelativeResize="0"/>
              <p:nvPr/>
            </p:nvPicPr>
            <p:blipFill rotWithShape="1">
              <a:blip r:embed="rId13">
                <a:alphaModFix/>
              </a:blip>
              <a:srcRect b="0" l="0" r="0" t="0"/>
              <a:stretch/>
            </p:blipFill>
            <p:spPr>
              <a:xfrm>
                <a:off x="4510068" y="4916619"/>
                <a:ext cx="411480" cy="411480"/>
              </a:xfrm>
              <a:prstGeom prst="rect">
                <a:avLst/>
              </a:prstGeom>
              <a:noFill/>
              <a:ln>
                <a:noFill/>
              </a:ln>
            </p:spPr>
          </p:pic>
          <p:cxnSp>
            <p:nvCxnSpPr>
              <p:cNvPr id="756" name="Google Shape;756;p69"/>
              <p:cNvCxnSpPr>
                <a:stCxn id="753" idx="2"/>
                <a:endCxn id="734" idx="0"/>
              </p:cNvCxnSpPr>
              <p:nvPr/>
            </p:nvCxnSpPr>
            <p:spPr>
              <a:xfrm rot="5400000">
                <a:off x="5461952" y="1438693"/>
                <a:ext cx="2011200" cy="3503700"/>
              </a:xfrm>
              <a:prstGeom prst="bentConnector3">
                <a:avLst>
                  <a:gd fmla="val 43344" name="adj1"/>
                </a:avLst>
              </a:prstGeom>
              <a:noFill/>
              <a:ln cap="flat" cmpd="sng" w="9525">
                <a:solidFill>
                  <a:schemeClr val="dk1"/>
                </a:solidFill>
                <a:prstDash val="solid"/>
                <a:miter lim="800000"/>
                <a:headEnd len="med" w="med" type="triangle"/>
                <a:tailEnd len="med" w="med" type="triangle"/>
              </a:ln>
            </p:spPr>
          </p:cxnSp>
          <p:pic>
            <p:nvPicPr>
              <p:cNvPr id="752" name="Google Shape;752;p69"/>
              <p:cNvPicPr preferRelativeResize="0"/>
              <p:nvPr/>
            </p:nvPicPr>
            <p:blipFill rotWithShape="1">
              <a:blip r:embed="rId14">
                <a:alphaModFix/>
              </a:blip>
              <a:srcRect b="0" l="0" r="0" t="0"/>
              <a:stretch/>
            </p:blipFill>
            <p:spPr>
              <a:xfrm>
                <a:off x="8783610" y="2161919"/>
                <a:ext cx="411480" cy="411480"/>
              </a:xfrm>
              <a:prstGeom prst="rect">
                <a:avLst/>
              </a:prstGeom>
              <a:noFill/>
              <a:ln>
                <a:noFill/>
              </a:ln>
            </p:spPr>
          </p:pic>
          <p:sp>
            <p:nvSpPr>
              <p:cNvPr id="757" name="Google Shape;757;p69"/>
              <p:cNvSpPr txBox="1"/>
              <p:nvPr/>
            </p:nvSpPr>
            <p:spPr>
              <a:xfrm>
                <a:off x="8744672" y="1634889"/>
                <a:ext cx="2129597" cy="529056"/>
              </a:xfrm>
              <a:prstGeom prst="rect">
                <a:avLst/>
              </a:prstGeom>
              <a:noFill/>
              <a:ln>
                <a:noFill/>
              </a:ln>
            </p:spPr>
            <p:txBody>
              <a:bodyPr anchorCtr="0" anchor="t" bIns="45700" lIns="91425" spcFirstLastPara="1" rIns="91425" wrap="square" tIns="45700">
                <a:spAutoFit/>
              </a:bodyPr>
              <a:lstStyle/>
              <a:p>
                <a:pPr indent="0" lvl="0" marL="0" marR="0" rtl="0" algn="l">
                  <a:lnSpc>
                    <a:spcPct val="106250"/>
                  </a:lnSpc>
                  <a:spcBef>
                    <a:spcPts val="0"/>
                  </a:spcBef>
                  <a:spcAft>
                    <a:spcPts val="0"/>
                  </a:spcAft>
                  <a:buNone/>
                </a:pPr>
                <a:r>
                  <a:rPr lang="en-US" sz="1600">
                    <a:solidFill>
                      <a:schemeClr val="dk1"/>
                    </a:solidFill>
                    <a:latin typeface="Arial"/>
                    <a:ea typeface="Arial"/>
                    <a:cs typeface="Arial"/>
                    <a:sym typeface="Arial"/>
                  </a:rPr>
                  <a:t>AWS WAF </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secures website</a:t>
                </a:r>
                <a:endParaRPr/>
              </a:p>
            </p:txBody>
          </p:sp>
          <p:pic>
            <p:nvPicPr>
              <p:cNvPr id="758" name="Google Shape;758;p69"/>
              <p:cNvPicPr preferRelativeResize="0"/>
              <p:nvPr/>
            </p:nvPicPr>
            <p:blipFill rotWithShape="1">
              <a:blip r:embed="rId14">
                <a:alphaModFix/>
              </a:blip>
              <a:srcRect b="0" l="0" r="0" t="0"/>
              <a:stretch/>
            </p:blipFill>
            <p:spPr>
              <a:xfrm>
                <a:off x="8013662" y="2784559"/>
                <a:ext cx="411480" cy="411480"/>
              </a:xfrm>
              <a:prstGeom prst="rect">
                <a:avLst/>
              </a:prstGeom>
              <a:noFill/>
              <a:ln>
                <a:noFill/>
              </a:ln>
            </p:spPr>
          </p:pic>
          <p:pic>
            <p:nvPicPr>
              <p:cNvPr id="753" name="Google Shape;753;p69"/>
              <p:cNvPicPr preferRelativeResize="0"/>
              <p:nvPr/>
            </p:nvPicPr>
            <p:blipFill rotWithShape="1">
              <a:blip r:embed="rId15">
                <a:alphaModFix/>
              </a:blip>
              <a:srcRect b="0" l="0" r="0" t="0"/>
              <a:stretch/>
            </p:blipFill>
            <p:spPr>
              <a:xfrm>
                <a:off x="8013662" y="1773463"/>
                <a:ext cx="411480" cy="411480"/>
              </a:xfrm>
              <a:prstGeom prst="rect">
                <a:avLst/>
              </a:prstGeom>
              <a:noFill/>
              <a:ln>
                <a:noFill/>
              </a:ln>
            </p:spPr>
          </p:pic>
          <p:cxnSp>
            <p:nvCxnSpPr>
              <p:cNvPr id="759" name="Google Shape;759;p69"/>
              <p:cNvCxnSpPr>
                <a:endCxn id="744" idx="1"/>
              </p:cNvCxnSpPr>
              <p:nvPr/>
            </p:nvCxnSpPr>
            <p:spPr>
              <a:xfrm>
                <a:off x="4267368" y="5122359"/>
                <a:ext cx="242700" cy="0"/>
              </a:xfrm>
              <a:prstGeom prst="straightConnector1">
                <a:avLst/>
              </a:prstGeom>
              <a:noFill/>
              <a:ln cap="flat" cmpd="sng" w="9525">
                <a:solidFill>
                  <a:schemeClr val="dk1"/>
                </a:solidFill>
                <a:prstDash val="solid"/>
                <a:miter lim="800000"/>
                <a:headEnd len="med" w="med" type="triangle"/>
                <a:tailEnd len="med" w="med" type="triangle"/>
              </a:ln>
            </p:spPr>
          </p:cxnSp>
          <p:cxnSp>
            <p:nvCxnSpPr>
              <p:cNvPr id="760" name="Google Shape;760;p69"/>
              <p:cNvCxnSpPr/>
              <p:nvPr/>
            </p:nvCxnSpPr>
            <p:spPr>
              <a:xfrm rot="10800000">
                <a:off x="9195090" y="2367659"/>
                <a:ext cx="2186222" cy="0"/>
              </a:xfrm>
              <a:prstGeom prst="straightConnector1">
                <a:avLst/>
              </a:prstGeom>
              <a:noFill/>
              <a:ln cap="flat" cmpd="sng" w="9525">
                <a:solidFill>
                  <a:schemeClr val="dk1"/>
                </a:solidFill>
                <a:prstDash val="solid"/>
                <a:miter lim="800000"/>
                <a:headEnd len="med" w="med" type="triangle"/>
                <a:tailEnd len="med" w="med" type="triangle"/>
              </a:ln>
            </p:spPr>
          </p:cxnSp>
        </p:grpSp>
        <p:grpSp>
          <p:nvGrpSpPr>
            <p:cNvPr id="761" name="Google Shape;761;p69"/>
            <p:cNvGrpSpPr/>
            <p:nvPr/>
          </p:nvGrpSpPr>
          <p:grpSpPr>
            <a:xfrm>
              <a:off x="90135" y="5241357"/>
              <a:ext cx="4847832" cy="1013679"/>
              <a:chOff x="90135" y="5241357"/>
              <a:chExt cx="4847832" cy="1013679"/>
            </a:xfrm>
          </p:grpSpPr>
          <p:pic>
            <p:nvPicPr>
              <p:cNvPr id="762" name="Google Shape;762;p69"/>
              <p:cNvPicPr preferRelativeResize="0"/>
              <p:nvPr/>
            </p:nvPicPr>
            <p:blipFill rotWithShape="1">
              <a:blip r:embed="rId6">
                <a:alphaModFix/>
              </a:blip>
              <a:srcRect b="0" l="0" r="0" t="0"/>
              <a:stretch/>
            </p:blipFill>
            <p:spPr>
              <a:xfrm flipH="1">
                <a:off x="406049" y="5503957"/>
                <a:ext cx="411480" cy="411480"/>
              </a:xfrm>
              <a:prstGeom prst="rect">
                <a:avLst/>
              </a:prstGeom>
              <a:noFill/>
              <a:ln>
                <a:noFill/>
              </a:ln>
            </p:spPr>
          </p:pic>
          <p:pic>
            <p:nvPicPr>
              <p:cNvPr id="763" name="Google Shape;763;p69"/>
              <p:cNvPicPr preferRelativeResize="0"/>
              <p:nvPr/>
            </p:nvPicPr>
            <p:blipFill rotWithShape="1">
              <a:blip r:embed="rId16">
                <a:alphaModFix/>
              </a:blip>
              <a:srcRect b="0" l="0" r="0" t="0"/>
              <a:stretch/>
            </p:blipFill>
            <p:spPr>
              <a:xfrm>
                <a:off x="2900223" y="5532357"/>
                <a:ext cx="411480" cy="411480"/>
              </a:xfrm>
              <a:prstGeom prst="rect">
                <a:avLst/>
              </a:prstGeom>
              <a:noFill/>
              <a:ln>
                <a:noFill/>
              </a:ln>
            </p:spPr>
          </p:pic>
          <p:sp>
            <p:nvSpPr>
              <p:cNvPr id="764" name="Google Shape;764;p69"/>
              <p:cNvSpPr txBox="1"/>
              <p:nvPr/>
            </p:nvSpPr>
            <p:spPr>
              <a:xfrm>
                <a:off x="2736237" y="5917217"/>
                <a:ext cx="709674" cy="311047"/>
              </a:xfrm>
              <a:prstGeom prst="rect">
                <a:avLst/>
              </a:prstGeom>
              <a:noFill/>
              <a:ln>
                <a:noFill/>
              </a:ln>
            </p:spPr>
            <p:txBody>
              <a:bodyPr anchorCtr="0" anchor="t" bIns="45700" lIns="91425" spcFirstLastPara="1" rIns="91425" wrap="square" tIns="45700">
                <a:spAutoFit/>
              </a:bodyPr>
              <a:lstStyle/>
              <a:p>
                <a:pPr indent="0" lvl="0" marL="0" marR="0" rtl="0" algn="ctr">
                  <a:lnSpc>
                    <a:spcPct val="106250"/>
                  </a:lnSpc>
                  <a:spcBef>
                    <a:spcPts val="0"/>
                  </a:spcBef>
                  <a:spcAft>
                    <a:spcPts val="0"/>
                  </a:spcAft>
                  <a:buNone/>
                </a:pPr>
                <a:r>
                  <a:rPr lang="en-US" sz="1600">
                    <a:solidFill>
                      <a:schemeClr val="dk1"/>
                    </a:solidFill>
                    <a:latin typeface="Arial"/>
                    <a:ea typeface="Arial"/>
                    <a:cs typeface="Arial"/>
                    <a:sym typeface="Arial"/>
                  </a:rPr>
                  <a:t>SNS</a:t>
                </a:r>
                <a:endParaRPr/>
              </a:p>
            </p:txBody>
          </p:sp>
          <p:pic>
            <p:nvPicPr>
              <p:cNvPr id="765" name="Google Shape;765;p69"/>
              <p:cNvPicPr preferRelativeResize="0"/>
              <p:nvPr/>
            </p:nvPicPr>
            <p:blipFill rotWithShape="1">
              <a:blip r:embed="rId17">
                <a:alphaModFix/>
              </a:blip>
              <a:srcRect b="0" l="0" r="0" t="0"/>
              <a:stretch/>
            </p:blipFill>
            <p:spPr>
              <a:xfrm>
                <a:off x="3511291" y="5532357"/>
                <a:ext cx="411480" cy="411480"/>
              </a:xfrm>
              <a:prstGeom prst="rect">
                <a:avLst/>
              </a:prstGeom>
              <a:noFill/>
              <a:ln>
                <a:noFill/>
              </a:ln>
            </p:spPr>
          </p:pic>
          <p:sp>
            <p:nvSpPr>
              <p:cNvPr id="766" name="Google Shape;766;p69"/>
              <p:cNvSpPr txBox="1"/>
              <p:nvPr/>
            </p:nvSpPr>
            <p:spPr>
              <a:xfrm>
                <a:off x="3445911" y="5922931"/>
                <a:ext cx="615733" cy="311047"/>
              </a:xfrm>
              <a:prstGeom prst="rect">
                <a:avLst/>
              </a:prstGeom>
              <a:noFill/>
              <a:ln>
                <a:noFill/>
              </a:ln>
            </p:spPr>
            <p:txBody>
              <a:bodyPr anchorCtr="0" anchor="t" bIns="45700" lIns="91425" spcFirstLastPara="1" rIns="91425" wrap="square" tIns="45700">
                <a:spAutoFit/>
              </a:bodyPr>
              <a:lstStyle/>
              <a:p>
                <a:pPr indent="0" lvl="0" marL="0" marR="0" rtl="0" algn="ctr">
                  <a:lnSpc>
                    <a:spcPct val="106250"/>
                  </a:lnSpc>
                  <a:spcBef>
                    <a:spcPts val="0"/>
                  </a:spcBef>
                  <a:spcAft>
                    <a:spcPts val="0"/>
                  </a:spcAft>
                  <a:buNone/>
                </a:pPr>
                <a:r>
                  <a:rPr lang="en-US" sz="1600">
                    <a:solidFill>
                      <a:schemeClr val="dk1"/>
                    </a:solidFill>
                    <a:latin typeface="Arial"/>
                    <a:ea typeface="Arial"/>
                    <a:cs typeface="Arial"/>
                    <a:sym typeface="Arial"/>
                  </a:rPr>
                  <a:t>SQS</a:t>
                </a:r>
                <a:endParaRPr/>
              </a:p>
            </p:txBody>
          </p:sp>
          <p:sp>
            <p:nvSpPr>
              <p:cNvPr id="767" name="Google Shape;767;p69"/>
              <p:cNvSpPr txBox="1"/>
              <p:nvPr/>
            </p:nvSpPr>
            <p:spPr>
              <a:xfrm>
                <a:off x="90135" y="5894531"/>
                <a:ext cx="1043308" cy="323165"/>
              </a:xfrm>
              <a:prstGeom prst="rect">
                <a:avLst/>
              </a:prstGeom>
              <a:noFill/>
              <a:ln>
                <a:noFill/>
              </a:ln>
            </p:spPr>
            <p:txBody>
              <a:bodyPr anchorCtr="0" anchor="t" bIns="45700" lIns="91425" spcFirstLastPara="1" rIns="91425" wrap="square" tIns="45700">
                <a:spAutoFit/>
              </a:bodyPr>
              <a:lstStyle/>
              <a:p>
                <a:pPr indent="0" lvl="0" marL="0" marR="0" rtl="0" algn="ctr">
                  <a:lnSpc>
                    <a:spcPct val="106250"/>
                  </a:lnSpc>
                  <a:spcBef>
                    <a:spcPts val="0"/>
                  </a:spcBef>
                  <a:spcAft>
                    <a:spcPts val="0"/>
                  </a:spcAft>
                  <a:buNone/>
                </a:pPr>
                <a:r>
                  <a:rPr lang="en-US" sz="1600">
                    <a:solidFill>
                      <a:schemeClr val="dk1"/>
                    </a:solidFill>
                    <a:latin typeface="Arial"/>
                    <a:ea typeface="Arial"/>
                    <a:cs typeface="Arial"/>
                    <a:sym typeface="Arial"/>
                  </a:rPr>
                  <a:t>Suppliers</a:t>
                </a:r>
                <a:endParaRPr/>
              </a:p>
            </p:txBody>
          </p:sp>
          <p:cxnSp>
            <p:nvCxnSpPr>
              <p:cNvPr id="768" name="Google Shape;768;p69"/>
              <p:cNvCxnSpPr/>
              <p:nvPr/>
            </p:nvCxnSpPr>
            <p:spPr>
              <a:xfrm>
                <a:off x="3922771" y="5709697"/>
                <a:ext cx="283240" cy="0"/>
              </a:xfrm>
              <a:prstGeom prst="straightConnector1">
                <a:avLst/>
              </a:prstGeom>
              <a:noFill/>
              <a:ln cap="flat" cmpd="sng" w="9525">
                <a:solidFill>
                  <a:schemeClr val="dk1"/>
                </a:solidFill>
                <a:prstDash val="solid"/>
                <a:miter lim="800000"/>
                <a:headEnd len="sm" w="sm" type="none"/>
                <a:tailEnd len="med" w="med" type="triangle"/>
              </a:ln>
            </p:spPr>
          </p:cxnSp>
          <p:cxnSp>
            <p:nvCxnSpPr>
              <p:cNvPr id="769" name="Google Shape;769;p69"/>
              <p:cNvCxnSpPr/>
              <p:nvPr/>
            </p:nvCxnSpPr>
            <p:spPr>
              <a:xfrm>
                <a:off x="3311703" y="5709697"/>
                <a:ext cx="199588" cy="0"/>
              </a:xfrm>
              <a:prstGeom prst="straightConnector1">
                <a:avLst/>
              </a:prstGeom>
              <a:noFill/>
              <a:ln cap="flat" cmpd="sng" w="9525">
                <a:solidFill>
                  <a:schemeClr val="dk1"/>
                </a:solidFill>
                <a:prstDash val="solid"/>
                <a:miter lim="800000"/>
                <a:headEnd len="sm" w="sm" type="none"/>
                <a:tailEnd len="med" w="med" type="triangle"/>
              </a:ln>
            </p:spPr>
          </p:cxnSp>
          <p:cxnSp>
            <p:nvCxnSpPr>
              <p:cNvPr id="770" name="Google Shape;770;p69"/>
              <p:cNvCxnSpPr>
                <a:stCxn id="762" idx="1"/>
              </p:cNvCxnSpPr>
              <p:nvPr/>
            </p:nvCxnSpPr>
            <p:spPr>
              <a:xfrm>
                <a:off x="817529" y="5709697"/>
                <a:ext cx="2082600" cy="0"/>
              </a:xfrm>
              <a:prstGeom prst="straightConnector1">
                <a:avLst/>
              </a:prstGeom>
              <a:noFill/>
              <a:ln cap="flat" cmpd="sng" w="9525">
                <a:solidFill>
                  <a:schemeClr val="dk1"/>
                </a:solidFill>
                <a:prstDash val="solid"/>
                <a:miter lim="800000"/>
                <a:headEnd len="sm" w="sm" type="none"/>
                <a:tailEnd len="med" w="med" type="triangle"/>
              </a:ln>
            </p:spPr>
          </p:cxnSp>
          <p:sp>
            <p:nvSpPr>
              <p:cNvPr id="771" name="Google Shape;771;p69"/>
              <p:cNvSpPr txBox="1"/>
              <p:nvPr/>
            </p:nvSpPr>
            <p:spPr>
              <a:xfrm>
                <a:off x="1126164" y="5725980"/>
                <a:ext cx="1728335" cy="529056"/>
              </a:xfrm>
              <a:prstGeom prst="rect">
                <a:avLst/>
              </a:prstGeom>
              <a:noFill/>
              <a:ln>
                <a:noFill/>
              </a:ln>
            </p:spPr>
            <p:txBody>
              <a:bodyPr anchorCtr="0" anchor="t" bIns="45700" lIns="91425" spcFirstLastPara="1" rIns="91425" wrap="square" tIns="45700">
                <a:spAutoFit/>
              </a:bodyPr>
              <a:lstStyle/>
              <a:p>
                <a:pPr indent="0" lvl="0" marL="0" marR="0" rtl="0" algn="ctr">
                  <a:lnSpc>
                    <a:spcPct val="106250"/>
                  </a:lnSpc>
                  <a:spcBef>
                    <a:spcPts val="0"/>
                  </a:spcBef>
                  <a:spcAft>
                    <a:spcPts val="0"/>
                  </a:spcAft>
                  <a:buNone/>
                </a:pPr>
                <a:r>
                  <a:rPr lang="en-US" sz="1600">
                    <a:solidFill>
                      <a:schemeClr val="dk1"/>
                    </a:solidFill>
                    <a:latin typeface="Arial"/>
                    <a:ea typeface="Arial"/>
                    <a:cs typeface="Arial"/>
                    <a:sym typeface="Arial"/>
                  </a:rPr>
                  <a:t> Coffee inventory</a:t>
                </a:r>
                <a:endParaRPr/>
              </a:p>
              <a:p>
                <a:pPr indent="0" lvl="0" marL="0" marR="0" rtl="0" algn="ctr">
                  <a:lnSpc>
                    <a:spcPct val="106250"/>
                  </a:lnSpc>
                  <a:spcBef>
                    <a:spcPts val="0"/>
                  </a:spcBef>
                  <a:spcAft>
                    <a:spcPts val="0"/>
                  </a:spcAft>
                  <a:buNone/>
                </a:pPr>
                <a:r>
                  <a:rPr lang="en-US" sz="1600">
                    <a:solidFill>
                      <a:schemeClr val="dk1"/>
                    </a:solidFill>
                    <a:latin typeface="Arial"/>
                    <a:ea typeface="Arial"/>
                    <a:cs typeface="Arial"/>
                    <a:sym typeface="Arial"/>
                  </a:rPr>
                  <a:t>updates</a:t>
                </a:r>
                <a:endParaRPr/>
              </a:p>
            </p:txBody>
          </p:sp>
          <p:pic>
            <p:nvPicPr>
              <p:cNvPr id="772" name="Google Shape;772;p69"/>
              <p:cNvPicPr preferRelativeResize="0"/>
              <p:nvPr/>
            </p:nvPicPr>
            <p:blipFill rotWithShape="1">
              <a:blip r:embed="rId5">
                <a:alphaModFix/>
              </a:blip>
              <a:srcRect b="0" l="0" r="0" t="0"/>
              <a:stretch/>
            </p:blipFill>
            <p:spPr>
              <a:xfrm>
                <a:off x="4206011" y="5532357"/>
                <a:ext cx="411480" cy="411480"/>
              </a:xfrm>
              <a:prstGeom prst="rect">
                <a:avLst/>
              </a:prstGeom>
              <a:noFill/>
              <a:ln>
                <a:noFill/>
              </a:ln>
            </p:spPr>
          </p:pic>
          <p:cxnSp>
            <p:nvCxnSpPr>
              <p:cNvPr id="773" name="Google Shape;773;p69"/>
              <p:cNvCxnSpPr>
                <a:stCxn id="772" idx="0"/>
                <a:endCxn id="736" idx="2"/>
              </p:cNvCxnSpPr>
              <p:nvPr/>
            </p:nvCxnSpPr>
            <p:spPr>
              <a:xfrm flipH="1" rot="5400000">
                <a:off x="4085501" y="5206107"/>
                <a:ext cx="291000" cy="361500"/>
              </a:xfrm>
              <a:prstGeom prst="bentConnector3">
                <a:avLst>
                  <a:gd fmla="val 50000" name="adj1"/>
                </a:avLst>
              </a:prstGeom>
              <a:noFill/>
              <a:ln cap="flat" cmpd="sng" w="9525">
                <a:solidFill>
                  <a:schemeClr val="dk1"/>
                </a:solidFill>
                <a:prstDash val="solid"/>
                <a:miter lim="800000"/>
                <a:headEnd len="sm" w="sm" type="none"/>
                <a:tailEnd len="med" w="med" type="triangle"/>
              </a:ln>
            </p:spPr>
          </p:cxnSp>
          <p:cxnSp>
            <p:nvCxnSpPr>
              <p:cNvPr id="774" name="Google Shape;774;p69"/>
              <p:cNvCxnSpPr>
                <a:stCxn id="772" idx="3"/>
                <a:endCxn id="744" idx="2"/>
              </p:cNvCxnSpPr>
              <p:nvPr/>
            </p:nvCxnSpPr>
            <p:spPr>
              <a:xfrm flipH="1" rot="10800000">
                <a:off x="4617491" y="5327997"/>
                <a:ext cx="98400" cy="410100"/>
              </a:xfrm>
              <a:prstGeom prst="bentConnector2">
                <a:avLst/>
              </a:prstGeom>
              <a:noFill/>
              <a:ln cap="flat" cmpd="sng" w="9525">
                <a:solidFill>
                  <a:schemeClr val="dk1"/>
                </a:solidFill>
                <a:prstDash val="solid"/>
                <a:miter lim="800000"/>
                <a:headEnd len="med" w="med" type="triangle"/>
                <a:tailEnd len="med" w="med" type="triangle"/>
              </a:ln>
            </p:spPr>
          </p:cxnSp>
          <p:sp>
            <p:nvSpPr>
              <p:cNvPr id="775" name="Google Shape;775;p69"/>
              <p:cNvSpPr txBox="1"/>
              <p:nvPr/>
            </p:nvSpPr>
            <p:spPr>
              <a:xfrm>
                <a:off x="3945446" y="5922931"/>
                <a:ext cx="992521" cy="311047"/>
              </a:xfrm>
              <a:prstGeom prst="rect">
                <a:avLst/>
              </a:prstGeom>
              <a:noFill/>
              <a:ln>
                <a:noFill/>
              </a:ln>
            </p:spPr>
            <p:txBody>
              <a:bodyPr anchorCtr="0" anchor="t" bIns="45700" lIns="91425" spcFirstLastPara="1" rIns="91425" wrap="square" tIns="45700">
                <a:spAutoFit/>
              </a:bodyPr>
              <a:lstStyle/>
              <a:p>
                <a:pPr indent="0" lvl="0" marL="0" marR="0" rtl="0" algn="ctr">
                  <a:lnSpc>
                    <a:spcPct val="106250"/>
                  </a:lnSpc>
                  <a:spcBef>
                    <a:spcPts val="0"/>
                  </a:spcBef>
                  <a:spcAft>
                    <a:spcPts val="0"/>
                  </a:spcAft>
                  <a:buNone/>
                </a:pPr>
                <a:r>
                  <a:rPr lang="en-US" sz="1600">
                    <a:solidFill>
                      <a:schemeClr val="dk1"/>
                    </a:solidFill>
                    <a:latin typeface="Arial"/>
                    <a:ea typeface="Arial"/>
                    <a:cs typeface="Arial"/>
                    <a:sym typeface="Arial"/>
                  </a:rPr>
                  <a:t>Lambda</a:t>
                </a:r>
                <a:endParaRPr/>
              </a:p>
            </p:txBody>
          </p:sp>
        </p:grpSp>
        <p:grpSp>
          <p:nvGrpSpPr>
            <p:cNvPr id="776" name="Google Shape;776;p69"/>
            <p:cNvGrpSpPr/>
            <p:nvPr/>
          </p:nvGrpSpPr>
          <p:grpSpPr>
            <a:xfrm>
              <a:off x="8425050" y="3970870"/>
              <a:ext cx="2762778" cy="2236635"/>
              <a:chOff x="8425050" y="3970870"/>
              <a:chExt cx="2762778" cy="2236635"/>
            </a:xfrm>
          </p:grpSpPr>
          <p:pic>
            <p:nvPicPr>
              <p:cNvPr id="777" name="Google Shape;777;p69"/>
              <p:cNvPicPr preferRelativeResize="0"/>
              <p:nvPr/>
            </p:nvPicPr>
            <p:blipFill rotWithShape="1">
              <a:blip r:embed="rId18">
                <a:alphaModFix/>
              </a:blip>
              <a:srcRect b="0" l="0" r="0" t="0"/>
              <a:stretch/>
            </p:blipFill>
            <p:spPr>
              <a:xfrm>
                <a:off x="8783610" y="4827370"/>
                <a:ext cx="411480" cy="411480"/>
              </a:xfrm>
              <a:prstGeom prst="rect">
                <a:avLst/>
              </a:prstGeom>
              <a:noFill/>
              <a:ln>
                <a:noFill/>
              </a:ln>
            </p:spPr>
          </p:pic>
          <p:sp>
            <p:nvSpPr>
              <p:cNvPr id="778" name="Google Shape;778;p69"/>
              <p:cNvSpPr txBox="1"/>
              <p:nvPr/>
            </p:nvSpPr>
            <p:spPr>
              <a:xfrm>
                <a:off x="8744672" y="5242433"/>
                <a:ext cx="2443156" cy="965072"/>
              </a:xfrm>
              <a:prstGeom prst="rect">
                <a:avLst/>
              </a:prstGeom>
              <a:noFill/>
              <a:ln>
                <a:noFill/>
              </a:ln>
            </p:spPr>
            <p:txBody>
              <a:bodyPr anchorCtr="0" anchor="t" bIns="45700" lIns="91425" spcFirstLastPara="1" rIns="91425" wrap="square" tIns="45700">
                <a:spAutoFit/>
              </a:bodyPr>
              <a:lstStyle/>
              <a:p>
                <a:pPr indent="0" lvl="0" marL="0" marR="0" rtl="0" algn="l">
                  <a:lnSpc>
                    <a:spcPct val="106250"/>
                  </a:lnSpc>
                  <a:spcBef>
                    <a:spcPts val="0"/>
                  </a:spcBef>
                  <a:spcAft>
                    <a:spcPts val="0"/>
                  </a:spcAft>
                  <a:buNone/>
                </a:pPr>
                <a:r>
                  <a:rPr lang="en-US" sz="1600">
                    <a:solidFill>
                      <a:schemeClr val="dk1"/>
                    </a:solidFill>
                    <a:latin typeface="Arial"/>
                    <a:ea typeface="Arial"/>
                    <a:cs typeface="Arial"/>
                    <a:sym typeface="Arial"/>
                  </a:rPr>
                  <a:t>Step Functions </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retrieves data from RDS and posts report to S3 with presigned URL</a:t>
                </a:r>
                <a:endParaRPr/>
              </a:p>
            </p:txBody>
          </p:sp>
          <p:cxnSp>
            <p:nvCxnSpPr>
              <p:cNvPr id="779" name="Google Shape;779;p69"/>
              <p:cNvCxnSpPr>
                <a:stCxn id="777" idx="0"/>
                <a:endCxn id="718" idx="3"/>
              </p:cNvCxnSpPr>
              <p:nvPr/>
            </p:nvCxnSpPr>
            <p:spPr>
              <a:xfrm flipH="1" rot="5400000">
                <a:off x="8278950" y="4116970"/>
                <a:ext cx="856500" cy="564300"/>
              </a:xfrm>
              <a:prstGeom prst="bentConnector2">
                <a:avLst/>
              </a:prstGeom>
              <a:noFill/>
              <a:ln cap="flat" cmpd="sng" w="9525">
                <a:solidFill>
                  <a:schemeClr val="dk1"/>
                </a:solidFill>
                <a:prstDash val="solid"/>
                <a:miter lim="800000"/>
                <a:headEnd len="med" w="med" type="triangle"/>
                <a:tailEnd len="sm" w="sm" type="none"/>
              </a:ln>
            </p:spPr>
          </p:cxnSp>
        </p:grpSp>
        <p:grpSp>
          <p:nvGrpSpPr>
            <p:cNvPr id="780" name="Google Shape;780;p69"/>
            <p:cNvGrpSpPr/>
            <p:nvPr/>
          </p:nvGrpSpPr>
          <p:grpSpPr>
            <a:xfrm>
              <a:off x="8783610" y="2573426"/>
              <a:ext cx="2597580" cy="2075620"/>
              <a:chOff x="8783610" y="2573426"/>
              <a:chExt cx="2597580" cy="2075620"/>
            </a:xfrm>
          </p:grpSpPr>
          <p:sp>
            <p:nvSpPr>
              <p:cNvPr id="781" name="Google Shape;781;p69"/>
              <p:cNvSpPr txBox="1"/>
              <p:nvPr/>
            </p:nvSpPr>
            <p:spPr>
              <a:xfrm>
                <a:off x="9224681" y="3683974"/>
                <a:ext cx="1693422" cy="965072"/>
              </a:xfrm>
              <a:prstGeom prst="rect">
                <a:avLst/>
              </a:prstGeom>
              <a:noFill/>
              <a:ln>
                <a:noFill/>
              </a:ln>
            </p:spPr>
            <p:txBody>
              <a:bodyPr anchorCtr="0" anchor="t" bIns="45700" lIns="91425" spcFirstLastPara="1" rIns="91425" wrap="square" tIns="45700">
                <a:spAutoFit/>
              </a:bodyPr>
              <a:lstStyle/>
              <a:p>
                <a:pPr indent="0" lvl="0" marL="0" marR="0" rtl="0" algn="l">
                  <a:lnSpc>
                    <a:spcPct val="106250"/>
                  </a:lnSpc>
                  <a:spcBef>
                    <a:spcPts val="0"/>
                  </a:spcBef>
                  <a:spcAft>
                    <a:spcPts val="0"/>
                  </a:spcAft>
                  <a:buNone/>
                </a:pPr>
                <a:r>
                  <a:rPr lang="en-US" sz="1600">
                    <a:solidFill>
                      <a:schemeClr val="dk1"/>
                    </a:solidFill>
                    <a:latin typeface="Arial"/>
                    <a:ea typeface="Arial"/>
                    <a:cs typeface="Arial"/>
                    <a:sym typeface="Arial"/>
                  </a:rPr>
                  <a:t>Amazon Cognito provides token for report requests</a:t>
                </a:r>
                <a:endParaRPr/>
              </a:p>
            </p:txBody>
          </p:sp>
          <p:cxnSp>
            <p:nvCxnSpPr>
              <p:cNvPr id="782" name="Google Shape;782;p69"/>
              <p:cNvCxnSpPr>
                <a:stCxn id="783" idx="0"/>
                <a:endCxn id="752" idx="2"/>
              </p:cNvCxnSpPr>
              <p:nvPr/>
            </p:nvCxnSpPr>
            <p:spPr>
              <a:xfrm rot="10800000">
                <a:off x="8989350" y="2573426"/>
                <a:ext cx="0" cy="905400"/>
              </a:xfrm>
              <a:prstGeom prst="straightConnector1">
                <a:avLst/>
              </a:prstGeom>
              <a:noFill/>
              <a:ln cap="flat" cmpd="sng" w="9525">
                <a:solidFill>
                  <a:schemeClr val="dk1"/>
                </a:solidFill>
                <a:prstDash val="solid"/>
                <a:miter lim="800000"/>
                <a:headEnd len="med" w="med" type="triangle"/>
                <a:tailEnd len="med" w="med" type="triangle"/>
              </a:ln>
            </p:spPr>
          </p:cxnSp>
          <p:pic>
            <p:nvPicPr>
              <p:cNvPr id="783" name="Google Shape;783;p69"/>
              <p:cNvPicPr preferRelativeResize="0"/>
              <p:nvPr/>
            </p:nvPicPr>
            <p:blipFill rotWithShape="1">
              <a:blip r:embed="rId19">
                <a:alphaModFix/>
              </a:blip>
              <a:srcRect b="0" l="0" r="0" t="0"/>
              <a:stretch/>
            </p:blipFill>
            <p:spPr>
              <a:xfrm>
                <a:off x="8783610" y="3478826"/>
                <a:ext cx="411480" cy="411480"/>
              </a:xfrm>
              <a:prstGeom prst="rect">
                <a:avLst/>
              </a:prstGeom>
              <a:noFill/>
              <a:ln>
                <a:noFill/>
              </a:ln>
            </p:spPr>
          </p:pic>
          <p:cxnSp>
            <p:nvCxnSpPr>
              <p:cNvPr id="784" name="Google Shape;784;p69"/>
              <p:cNvCxnSpPr>
                <a:stCxn id="783" idx="3"/>
                <a:endCxn id="746" idx="3"/>
              </p:cNvCxnSpPr>
              <p:nvPr/>
            </p:nvCxnSpPr>
            <p:spPr>
              <a:xfrm>
                <a:off x="9195090" y="3684566"/>
                <a:ext cx="2186100" cy="0"/>
              </a:xfrm>
              <a:prstGeom prst="straightConnector1">
                <a:avLst/>
              </a:prstGeom>
              <a:noFill/>
              <a:ln cap="flat" cmpd="sng" w="9525">
                <a:solidFill>
                  <a:schemeClr val="dk1"/>
                </a:solidFill>
                <a:prstDash val="solid"/>
                <a:miter lim="800000"/>
                <a:headEnd len="med" w="med" type="triangle"/>
                <a:tailEnd len="med" w="med" type="triangle"/>
              </a:ln>
            </p:spPr>
          </p:cxnSp>
        </p:grpSp>
        <p:sp>
          <p:nvSpPr>
            <p:cNvPr id="785" name="Google Shape;785;p69"/>
            <p:cNvSpPr/>
            <p:nvPr/>
          </p:nvSpPr>
          <p:spPr>
            <a:xfrm>
              <a:off x="0" y="1209969"/>
              <a:ext cx="12192000" cy="5202189"/>
            </a:xfrm>
            <a:prstGeom prst="rect">
              <a:avLst/>
            </a:prstGeom>
            <a:solidFill>
              <a:schemeClr val="lt1">
                <a:alpha val="7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86" name="Google Shape;786;p69"/>
            <p:cNvGrpSpPr/>
            <p:nvPr/>
          </p:nvGrpSpPr>
          <p:grpSpPr>
            <a:xfrm>
              <a:off x="3789849" y="1047777"/>
              <a:ext cx="8435777" cy="2284664"/>
              <a:chOff x="3789849" y="1047777"/>
              <a:chExt cx="8435777" cy="2284664"/>
            </a:xfrm>
          </p:grpSpPr>
          <p:sp>
            <p:nvSpPr>
              <p:cNvPr id="787" name="Google Shape;787;p69"/>
              <p:cNvSpPr txBox="1"/>
              <p:nvPr/>
            </p:nvSpPr>
            <p:spPr>
              <a:xfrm>
                <a:off x="3789849" y="1047777"/>
                <a:ext cx="2573224" cy="747064"/>
              </a:xfrm>
              <a:prstGeom prst="rect">
                <a:avLst/>
              </a:prstGeom>
              <a:noFill/>
              <a:ln>
                <a:noFill/>
              </a:ln>
            </p:spPr>
            <p:txBody>
              <a:bodyPr anchorCtr="0" anchor="t" bIns="45700" lIns="91425" spcFirstLastPara="1" rIns="91425" wrap="square" tIns="45700">
                <a:spAutoFit/>
              </a:bodyPr>
              <a:lstStyle/>
              <a:p>
                <a:pPr indent="0" lvl="0" marL="0" marR="0" rtl="0" algn="ctr">
                  <a:lnSpc>
                    <a:spcPct val="106250"/>
                  </a:lnSpc>
                  <a:spcBef>
                    <a:spcPts val="0"/>
                  </a:spcBef>
                  <a:spcAft>
                    <a:spcPts val="0"/>
                  </a:spcAft>
                  <a:buNone/>
                </a:pPr>
                <a:r>
                  <a:t/>
                </a:r>
                <a:endParaRPr sz="1600">
                  <a:solidFill>
                    <a:schemeClr val="dk1"/>
                  </a:solidFill>
                  <a:latin typeface="Arial"/>
                  <a:ea typeface="Arial"/>
                  <a:cs typeface="Arial"/>
                  <a:sym typeface="Arial"/>
                </a:endParaRPr>
              </a:p>
              <a:p>
                <a:pPr indent="0" lvl="0" marL="0" marR="0" rtl="0" algn="ctr">
                  <a:lnSpc>
                    <a:spcPct val="106250"/>
                  </a:lnSpc>
                  <a:spcBef>
                    <a:spcPts val="0"/>
                  </a:spcBef>
                  <a:spcAft>
                    <a:spcPts val="0"/>
                  </a:spcAft>
                  <a:buNone/>
                </a:pP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bucket hosts café website</a:t>
                </a:r>
                <a:endParaRPr/>
              </a:p>
            </p:txBody>
          </p:sp>
          <p:pic>
            <p:nvPicPr>
              <p:cNvPr id="788" name="Google Shape;788;p69"/>
              <p:cNvPicPr preferRelativeResize="0"/>
              <p:nvPr/>
            </p:nvPicPr>
            <p:blipFill rotWithShape="1">
              <a:blip r:embed="rId6">
                <a:alphaModFix/>
              </a:blip>
              <a:srcRect b="0" l="0" r="0" t="0"/>
              <a:stretch/>
            </p:blipFill>
            <p:spPr>
              <a:xfrm flipH="1">
                <a:off x="11381312" y="2167892"/>
                <a:ext cx="411480" cy="411480"/>
              </a:xfrm>
              <a:prstGeom prst="rect">
                <a:avLst/>
              </a:prstGeom>
              <a:noFill/>
              <a:ln>
                <a:noFill/>
              </a:ln>
            </p:spPr>
          </p:pic>
          <p:sp>
            <p:nvSpPr>
              <p:cNvPr id="789" name="Google Shape;789;p69"/>
              <p:cNvSpPr txBox="1"/>
              <p:nvPr/>
            </p:nvSpPr>
            <p:spPr>
              <a:xfrm>
                <a:off x="10960060" y="2585377"/>
                <a:ext cx="1265566" cy="747064"/>
              </a:xfrm>
              <a:prstGeom prst="rect">
                <a:avLst/>
              </a:prstGeom>
              <a:noFill/>
              <a:ln>
                <a:noFill/>
              </a:ln>
            </p:spPr>
            <p:txBody>
              <a:bodyPr anchorCtr="0" anchor="t" bIns="45700" lIns="91425" spcFirstLastPara="1" rIns="91425" wrap="square" tIns="45700">
                <a:spAutoFit/>
              </a:bodyPr>
              <a:lstStyle/>
              <a:p>
                <a:pPr indent="0" lvl="0" marL="0" marR="0" rtl="0" algn="ctr">
                  <a:lnSpc>
                    <a:spcPct val="106250"/>
                  </a:lnSpc>
                  <a:spcBef>
                    <a:spcPts val="0"/>
                  </a:spcBef>
                  <a:spcAft>
                    <a:spcPts val="0"/>
                  </a:spcAft>
                  <a:buNone/>
                </a:pPr>
                <a:r>
                  <a:rPr lang="en-US" sz="1600">
                    <a:solidFill>
                      <a:schemeClr val="dk1"/>
                    </a:solidFill>
                    <a:latin typeface="Arial"/>
                    <a:ea typeface="Arial"/>
                    <a:cs typeface="Arial"/>
                    <a:sym typeface="Arial"/>
                  </a:rPr>
                  <a:t>Café website  users</a:t>
                </a:r>
                <a:endParaRPr/>
              </a:p>
            </p:txBody>
          </p:sp>
          <p:sp>
            <p:nvSpPr>
              <p:cNvPr id="790" name="Google Shape;790;p69"/>
              <p:cNvSpPr txBox="1"/>
              <p:nvPr/>
            </p:nvSpPr>
            <p:spPr>
              <a:xfrm>
                <a:off x="9311100" y="2370366"/>
                <a:ext cx="1954202" cy="529056"/>
              </a:xfrm>
              <a:prstGeom prst="rect">
                <a:avLst/>
              </a:prstGeom>
              <a:noFill/>
              <a:ln>
                <a:noFill/>
              </a:ln>
            </p:spPr>
            <p:txBody>
              <a:bodyPr anchorCtr="0" anchor="t" bIns="45700" lIns="91425" spcFirstLastPara="1" rIns="91425" wrap="square" tIns="45700">
                <a:spAutoFit/>
              </a:bodyPr>
              <a:lstStyle/>
              <a:p>
                <a:pPr indent="0" lvl="0" marL="0" marR="0" rtl="0" algn="ctr">
                  <a:lnSpc>
                    <a:spcPct val="106250"/>
                  </a:lnSpc>
                  <a:spcBef>
                    <a:spcPts val="0"/>
                  </a:spcBef>
                  <a:spcAft>
                    <a:spcPts val="0"/>
                  </a:spcAft>
                  <a:buNone/>
                </a:pPr>
                <a:r>
                  <a:rPr lang="en-US" sz="1600">
                    <a:solidFill>
                      <a:schemeClr val="dk1"/>
                    </a:solidFill>
                    <a:latin typeface="Arial"/>
                    <a:ea typeface="Arial"/>
                    <a:cs typeface="Arial"/>
                    <a:sym typeface="Arial"/>
                  </a:rPr>
                  <a:t> Webpage </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requests</a:t>
                </a:r>
                <a:endParaRPr/>
              </a:p>
            </p:txBody>
          </p:sp>
          <p:pic>
            <p:nvPicPr>
              <p:cNvPr id="791" name="Google Shape;791;p69"/>
              <p:cNvPicPr preferRelativeResize="0"/>
              <p:nvPr/>
            </p:nvPicPr>
            <p:blipFill rotWithShape="1">
              <a:blip r:embed="rId20">
                <a:alphaModFix/>
              </a:blip>
              <a:srcRect b="0" l="0" r="0" t="0"/>
              <a:stretch/>
            </p:blipFill>
            <p:spPr>
              <a:xfrm>
                <a:off x="4525112" y="2004606"/>
                <a:ext cx="365760" cy="365760"/>
              </a:xfrm>
              <a:prstGeom prst="rect">
                <a:avLst/>
              </a:prstGeom>
              <a:noFill/>
              <a:ln>
                <a:noFill/>
              </a:ln>
            </p:spPr>
          </p:pic>
          <p:sp>
            <p:nvSpPr>
              <p:cNvPr id="792" name="Google Shape;792;p69"/>
              <p:cNvSpPr txBox="1"/>
              <p:nvPr/>
            </p:nvSpPr>
            <p:spPr>
              <a:xfrm>
                <a:off x="4124603" y="2320849"/>
                <a:ext cx="1214605" cy="529056"/>
              </a:xfrm>
              <a:prstGeom prst="rect">
                <a:avLst/>
              </a:prstGeom>
              <a:noFill/>
              <a:ln>
                <a:noFill/>
              </a:ln>
            </p:spPr>
            <p:txBody>
              <a:bodyPr anchorCtr="0" anchor="t" bIns="45700" lIns="91425" spcFirstLastPara="1" rIns="91425" wrap="square" tIns="45700">
                <a:spAutoFit/>
              </a:bodyPr>
              <a:lstStyle/>
              <a:p>
                <a:pPr indent="0" lvl="0" marL="0" marR="0" rtl="0" algn="ctr">
                  <a:lnSpc>
                    <a:spcPct val="106250"/>
                  </a:lnSpc>
                  <a:spcBef>
                    <a:spcPts val="0"/>
                  </a:spcBef>
                  <a:spcAft>
                    <a:spcPts val="0"/>
                  </a:spcAft>
                  <a:buNone/>
                </a:pPr>
                <a:r>
                  <a:rPr lang="en-US" sz="1600">
                    <a:solidFill>
                      <a:schemeClr val="dk1"/>
                    </a:solidFill>
                    <a:latin typeface="Arial"/>
                    <a:ea typeface="Arial"/>
                    <a:cs typeface="Arial"/>
                    <a:sym typeface="Arial"/>
                  </a:rPr>
                  <a:t>Bucket policy</a:t>
                </a:r>
                <a:endParaRPr/>
              </a:p>
            </p:txBody>
          </p:sp>
        </p:grpSp>
        <p:grpSp>
          <p:nvGrpSpPr>
            <p:cNvPr id="793" name="Google Shape;793;p69"/>
            <p:cNvGrpSpPr/>
            <p:nvPr/>
          </p:nvGrpSpPr>
          <p:grpSpPr>
            <a:xfrm>
              <a:off x="21429" y="1047777"/>
              <a:ext cx="6341644" cy="2587492"/>
              <a:chOff x="21429" y="1047777"/>
              <a:chExt cx="6341644" cy="2587492"/>
            </a:xfrm>
          </p:grpSpPr>
          <p:sp>
            <p:nvSpPr>
              <p:cNvPr id="794" name="Google Shape;794;p69"/>
              <p:cNvSpPr txBox="1"/>
              <p:nvPr/>
            </p:nvSpPr>
            <p:spPr>
              <a:xfrm>
                <a:off x="3789849" y="1047777"/>
                <a:ext cx="2573224" cy="747064"/>
              </a:xfrm>
              <a:prstGeom prst="rect">
                <a:avLst/>
              </a:prstGeom>
              <a:noFill/>
              <a:ln>
                <a:noFill/>
              </a:ln>
            </p:spPr>
            <p:txBody>
              <a:bodyPr anchorCtr="0" anchor="t" bIns="45700" lIns="91425" spcFirstLastPara="1" rIns="91425" wrap="square" tIns="45700">
                <a:spAutoFit/>
              </a:bodyPr>
              <a:lstStyle/>
              <a:p>
                <a:pPr indent="0" lvl="0" marL="0" marR="0" rtl="0" algn="ctr">
                  <a:lnSpc>
                    <a:spcPct val="106250"/>
                  </a:lnSpc>
                  <a:spcBef>
                    <a:spcPts val="0"/>
                  </a:spcBef>
                  <a:spcAft>
                    <a:spcPts val="0"/>
                  </a:spcAft>
                  <a:buNone/>
                </a:pPr>
                <a:r>
                  <a:t/>
                </a:r>
                <a:endParaRPr sz="1600">
                  <a:solidFill>
                    <a:schemeClr val="dk1"/>
                  </a:solidFill>
                  <a:latin typeface="Arial"/>
                  <a:ea typeface="Arial"/>
                  <a:cs typeface="Arial"/>
                  <a:sym typeface="Arial"/>
                </a:endParaRPr>
              </a:p>
              <a:p>
                <a:pPr indent="0" lvl="0" marL="0" marR="0" rtl="0" algn="ctr">
                  <a:lnSpc>
                    <a:spcPct val="106250"/>
                  </a:lnSpc>
                  <a:spcBef>
                    <a:spcPts val="0"/>
                  </a:spcBef>
                  <a:spcAft>
                    <a:spcPts val="0"/>
                  </a:spcAft>
                  <a:buNone/>
                </a:pPr>
                <a:r>
                  <a:rPr lang="en-US" sz="1600">
                    <a:solidFill>
                      <a:schemeClr val="dk1"/>
                    </a:solidFill>
                    <a:latin typeface="Arial"/>
                    <a:ea typeface="Arial"/>
                    <a:cs typeface="Arial"/>
                    <a:sym typeface="Arial"/>
                  </a:rPr>
                  <a:t>Amazon S3</a:t>
                </a:r>
                <a:br>
                  <a:rPr lang="en-US" sz="1600">
                    <a:solidFill>
                      <a:schemeClr val="dk1"/>
                    </a:solidFill>
                    <a:latin typeface="Arial"/>
                    <a:ea typeface="Arial"/>
                    <a:cs typeface="Arial"/>
                    <a:sym typeface="Arial"/>
                  </a:rPr>
                </a:br>
                <a:endParaRPr sz="1600">
                  <a:solidFill>
                    <a:schemeClr val="dk1"/>
                  </a:solidFill>
                  <a:latin typeface="Arial"/>
                  <a:ea typeface="Arial"/>
                  <a:cs typeface="Arial"/>
                  <a:sym typeface="Arial"/>
                </a:endParaRPr>
              </a:p>
            </p:txBody>
          </p:sp>
          <p:pic>
            <p:nvPicPr>
              <p:cNvPr id="795" name="Google Shape;795;p69"/>
              <p:cNvPicPr preferRelativeResize="0"/>
              <p:nvPr/>
            </p:nvPicPr>
            <p:blipFill rotWithShape="1">
              <a:blip r:embed="rId6">
                <a:alphaModFix/>
              </a:blip>
              <a:srcRect b="0" l="0" r="0" t="0"/>
              <a:stretch/>
            </p:blipFill>
            <p:spPr>
              <a:xfrm flipH="1">
                <a:off x="406049" y="2138015"/>
                <a:ext cx="411480" cy="411480"/>
              </a:xfrm>
              <a:prstGeom prst="rect">
                <a:avLst/>
              </a:prstGeom>
              <a:noFill/>
              <a:ln>
                <a:noFill/>
              </a:ln>
            </p:spPr>
          </p:pic>
          <p:sp>
            <p:nvSpPr>
              <p:cNvPr id="796" name="Google Shape;796;p69"/>
              <p:cNvSpPr txBox="1"/>
              <p:nvPr/>
            </p:nvSpPr>
            <p:spPr>
              <a:xfrm>
                <a:off x="21429" y="2548284"/>
                <a:ext cx="1180720" cy="311047"/>
              </a:xfrm>
              <a:prstGeom prst="rect">
                <a:avLst/>
              </a:prstGeom>
              <a:noFill/>
              <a:ln>
                <a:noFill/>
              </a:ln>
            </p:spPr>
            <p:txBody>
              <a:bodyPr anchorCtr="0" anchor="t" bIns="45700" lIns="91425" spcFirstLastPara="1" rIns="91425" wrap="square" tIns="45700">
                <a:spAutoFit/>
              </a:bodyPr>
              <a:lstStyle/>
              <a:p>
                <a:pPr indent="0" lvl="0" marL="0" marR="0" rtl="0" algn="ctr">
                  <a:lnSpc>
                    <a:spcPct val="106250"/>
                  </a:lnSpc>
                  <a:spcBef>
                    <a:spcPts val="0"/>
                  </a:spcBef>
                  <a:spcAft>
                    <a:spcPts val="0"/>
                  </a:spcAft>
                  <a:buNone/>
                </a:pPr>
                <a:r>
                  <a:rPr lang="en-US" sz="1600">
                    <a:solidFill>
                      <a:schemeClr val="dk1"/>
                    </a:solidFill>
                    <a:latin typeface="Arial"/>
                    <a:ea typeface="Arial"/>
                    <a:cs typeface="Arial"/>
                    <a:sym typeface="Arial"/>
                  </a:rPr>
                  <a:t>Developers</a:t>
                </a:r>
                <a:endParaRPr/>
              </a:p>
            </p:txBody>
          </p:sp>
          <p:cxnSp>
            <p:nvCxnSpPr>
              <p:cNvPr id="797" name="Google Shape;797;p69"/>
              <p:cNvCxnSpPr>
                <a:stCxn id="795" idx="1"/>
                <a:endCxn id="798" idx="1"/>
              </p:cNvCxnSpPr>
              <p:nvPr/>
            </p:nvCxnSpPr>
            <p:spPr>
              <a:xfrm>
                <a:off x="817529" y="2343755"/>
                <a:ext cx="927000" cy="0"/>
              </a:xfrm>
              <a:prstGeom prst="straightConnector1">
                <a:avLst/>
              </a:prstGeom>
              <a:noFill/>
              <a:ln cap="flat" cmpd="sng" w="9525">
                <a:solidFill>
                  <a:schemeClr val="dk1"/>
                </a:solidFill>
                <a:prstDash val="solid"/>
                <a:miter lim="800000"/>
                <a:headEnd len="sm" w="sm" type="none"/>
                <a:tailEnd len="med" w="med" type="triangle"/>
              </a:ln>
            </p:spPr>
          </p:cxnSp>
          <p:pic>
            <p:nvPicPr>
              <p:cNvPr id="798" name="Google Shape;798;p69"/>
              <p:cNvPicPr preferRelativeResize="0"/>
              <p:nvPr/>
            </p:nvPicPr>
            <p:blipFill rotWithShape="1">
              <a:blip r:embed="rId21">
                <a:alphaModFix/>
              </a:blip>
              <a:srcRect b="0" l="0" r="0" t="0"/>
              <a:stretch/>
            </p:blipFill>
            <p:spPr>
              <a:xfrm>
                <a:off x="1744499" y="2138015"/>
                <a:ext cx="411480" cy="411480"/>
              </a:xfrm>
              <a:prstGeom prst="rect">
                <a:avLst/>
              </a:prstGeom>
              <a:noFill/>
              <a:ln>
                <a:noFill/>
              </a:ln>
            </p:spPr>
          </p:pic>
          <p:sp>
            <p:nvSpPr>
              <p:cNvPr id="799" name="Google Shape;799;p69"/>
              <p:cNvSpPr txBox="1"/>
              <p:nvPr/>
            </p:nvSpPr>
            <p:spPr>
              <a:xfrm>
                <a:off x="1209622" y="2535127"/>
                <a:ext cx="1481235" cy="311047"/>
              </a:xfrm>
              <a:prstGeom prst="rect">
                <a:avLst/>
              </a:prstGeom>
              <a:noFill/>
              <a:ln>
                <a:noFill/>
              </a:ln>
            </p:spPr>
            <p:txBody>
              <a:bodyPr anchorCtr="0" anchor="t" bIns="45700" lIns="91425" spcFirstLastPara="1" rIns="91425" wrap="square" tIns="45700">
                <a:spAutoFit/>
              </a:bodyPr>
              <a:lstStyle/>
              <a:p>
                <a:pPr indent="0" lvl="0" marL="0" marR="0" rtl="0" algn="ctr">
                  <a:lnSpc>
                    <a:spcPct val="106250"/>
                  </a:lnSpc>
                  <a:spcBef>
                    <a:spcPts val="0"/>
                  </a:spcBef>
                  <a:spcAft>
                    <a:spcPts val="0"/>
                  </a:spcAft>
                  <a:buNone/>
                </a:pPr>
                <a:r>
                  <a:rPr lang="en-US" sz="1600">
                    <a:solidFill>
                      <a:schemeClr val="dk1"/>
                    </a:solidFill>
                    <a:latin typeface="Arial"/>
                    <a:ea typeface="Arial"/>
                    <a:cs typeface="Arial"/>
                    <a:sym typeface="Arial"/>
                  </a:rPr>
                  <a:t>AWS Cloud9 </a:t>
                </a:r>
                <a:endParaRPr/>
              </a:p>
            </p:txBody>
          </p:sp>
          <p:pic>
            <p:nvPicPr>
              <p:cNvPr id="800" name="Google Shape;800;p69"/>
              <p:cNvPicPr preferRelativeResize="0"/>
              <p:nvPr/>
            </p:nvPicPr>
            <p:blipFill rotWithShape="1">
              <a:blip r:embed="rId22">
                <a:alphaModFix/>
              </a:blip>
              <a:srcRect b="0" l="0" r="0" t="0"/>
              <a:stretch/>
            </p:blipFill>
            <p:spPr>
              <a:xfrm>
                <a:off x="1744499" y="1372581"/>
                <a:ext cx="411480" cy="411480"/>
              </a:xfrm>
              <a:prstGeom prst="rect">
                <a:avLst/>
              </a:prstGeom>
              <a:noFill/>
              <a:ln>
                <a:noFill/>
              </a:ln>
            </p:spPr>
          </p:pic>
          <p:sp>
            <p:nvSpPr>
              <p:cNvPr id="801" name="Google Shape;801;p69"/>
              <p:cNvSpPr txBox="1"/>
              <p:nvPr/>
            </p:nvSpPr>
            <p:spPr>
              <a:xfrm>
                <a:off x="1307854" y="1774214"/>
                <a:ext cx="1284770" cy="311047"/>
              </a:xfrm>
              <a:prstGeom prst="rect">
                <a:avLst/>
              </a:prstGeom>
              <a:noFill/>
              <a:ln>
                <a:noFill/>
              </a:ln>
            </p:spPr>
            <p:txBody>
              <a:bodyPr anchorCtr="0" anchor="t" bIns="45700" lIns="91425" spcFirstLastPara="1" rIns="91425" wrap="square" tIns="45700">
                <a:spAutoFit/>
              </a:bodyPr>
              <a:lstStyle/>
              <a:p>
                <a:pPr indent="0" lvl="0" marL="0" marR="0" rtl="0" algn="ctr">
                  <a:lnSpc>
                    <a:spcPct val="106250"/>
                  </a:lnSpc>
                  <a:spcBef>
                    <a:spcPts val="0"/>
                  </a:spcBef>
                  <a:spcAft>
                    <a:spcPts val="0"/>
                  </a:spcAft>
                  <a:buNone/>
                </a:pPr>
                <a:r>
                  <a:rPr lang="en-US" sz="1600">
                    <a:solidFill>
                      <a:schemeClr val="dk1"/>
                    </a:solidFill>
                    <a:latin typeface="Arial"/>
                    <a:ea typeface="Arial"/>
                    <a:cs typeface="Arial"/>
                    <a:sym typeface="Arial"/>
                  </a:rPr>
                  <a:t>CloudShell</a:t>
                </a:r>
                <a:endParaRPr/>
              </a:p>
            </p:txBody>
          </p:sp>
          <p:cxnSp>
            <p:nvCxnSpPr>
              <p:cNvPr id="802" name="Google Shape;802;p69"/>
              <p:cNvCxnSpPr>
                <a:stCxn id="800" idx="3"/>
                <a:endCxn id="803" idx="1"/>
              </p:cNvCxnSpPr>
              <p:nvPr/>
            </p:nvCxnSpPr>
            <p:spPr>
              <a:xfrm>
                <a:off x="2155979" y="1578321"/>
                <a:ext cx="1008600" cy="0"/>
              </a:xfrm>
              <a:prstGeom prst="straightConnector1">
                <a:avLst/>
              </a:prstGeom>
              <a:noFill/>
              <a:ln cap="flat" cmpd="sng" w="9525">
                <a:solidFill>
                  <a:schemeClr val="dk1"/>
                </a:solidFill>
                <a:prstDash val="solid"/>
                <a:miter lim="800000"/>
                <a:headEnd len="sm" w="sm" type="none"/>
                <a:tailEnd len="med" w="med" type="triangle"/>
              </a:ln>
            </p:spPr>
          </p:cxnSp>
          <p:cxnSp>
            <p:nvCxnSpPr>
              <p:cNvPr id="804" name="Google Shape;804;p69"/>
              <p:cNvCxnSpPr>
                <a:stCxn id="798" idx="3"/>
                <a:endCxn id="803" idx="1"/>
              </p:cNvCxnSpPr>
              <p:nvPr/>
            </p:nvCxnSpPr>
            <p:spPr>
              <a:xfrm flipH="1" rot="10800000">
                <a:off x="2155979" y="1578455"/>
                <a:ext cx="1008600" cy="765300"/>
              </a:xfrm>
              <a:prstGeom prst="bentConnector3">
                <a:avLst>
                  <a:gd fmla="val 50000" name="adj1"/>
                </a:avLst>
              </a:prstGeom>
              <a:noFill/>
              <a:ln cap="flat" cmpd="sng" w="9525">
                <a:solidFill>
                  <a:schemeClr val="dk1"/>
                </a:solidFill>
                <a:prstDash val="solid"/>
                <a:miter lim="800000"/>
                <a:headEnd len="sm" w="sm" type="none"/>
                <a:tailEnd len="med" w="med" type="triangle"/>
              </a:ln>
            </p:spPr>
          </p:cxnSp>
          <p:pic>
            <p:nvPicPr>
              <p:cNvPr id="803" name="Google Shape;803;p69"/>
              <p:cNvPicPr preferRelativeResize="0"/>
              <p:nvPr/>
            </p:nvPicPr>
            <p:blipFill rotWithShape="1">
              <a:blip r:embed="rId23">
                <a:alphaModFix/>
              </a:blip>
              <a:srcRect b="0" l="0" r="0" t="0"/>
              <a:stretch/>
            </p:blipFill>
            <p:spPr>
              <a:xfrm>
                <a:off x="3164486" y="1372581"/>
                <a:ext cx="411480" cy="411480"/>
              </a:xfrm>
              <a:prstGeom prst="rect">
                <a:avLst/>
              </a:prstGeom>
              <a:noFill/>
              <a:ln>
                <a:noFill/>
              </a:ln>
            </p:spPr>
          </p:pic>
          <p:sp>
            <p:nvSpPr>
              <p:cNvPr id="805" name="Google Shape;805;p69"/>
              <p:cNvSpPr txBox="1"/>
              <p:nvPr/>
            </p:nvSpPr>
            <p:spPr>
              <a:xfrm>
                <a:off x="2781484" y="1760881"/>
                <a:ext cx="1177485" cy="311047"/>
              </a:xfrm>
              <a:prstGeom prst="rect">
                <a:avLst/>
              </a:prstGeom>
              <a:noFill/>
              <a:ln>
                <a:noFill/>
              </a:ln>
            </p:spPr>
            <p:txBody>
              <a:bodyPr anchorCtr="0" anchor="t" bIns="45700" lIns="91425" spcFirstLastPara="1" rIns="91425" wrap="square" tIns="45700">
                <a:spAutoFit/>
              </a:bodyPr>
              <a:lstStyle/>
              <a:p>
                <a:pPr indent="0" lvl="0" marL="0" marR="0" rtl="0" algn="ctr">
                  <a:lnSpc>
                    <a:spcPct val="106250"/>
                  </a:lnSpc>
                  <a:spcBef>
                    <a:spcPts val="0"/>
                  </a:spcBef>
                  <a:spcAft>
                    <a:spcPts val="0"/>
                  </a:spcAft>
                  <a:buNone/>
                </a:pPr>
                <a:r>
                  <a:rPr lang="en-US" sz="1600">
                    <a:solidFill>
                      <a:schemeClr val="dk1"/>
                    </a:solidFill>
                    <a:latin typeface="Arial"/>
                    <a:ea typeface="Arial"/>
                    <a:cs typeface="Arial"/>
                    <a:sym typeface="Arial"/>
                  </a:rPr>
                  <a:t>AWS CLI</a:t>
                </a:r>
                <a:endParaRPr/>
              </a:p>
            </p:txBody>
          </p:sp>
          <p:cxnSp>
            <p:nvCxnSpPr>
              <p:cNvPr id="806" name="Google Shape;806;p69"/>
              <p:cNvCxnSpPr>
                <a:stCxn id="803" idx="3"/>
              </p:cNvCxnSpPr>
              <p:nvPr/>
            </p:nvCxnSpPr>
            <p:spPr>
              <a:xfrm>
                <a:off x="3575966" y="1578321"/>
                <a:ext cx="270000" cy="0"/>
              </a:xfrm>
              <a:prstGeom prst="straightConnector1">
                <a:avLst/>
              </a:prstGeom>
              <a:noFill/>
              <a:ln cap="flat" cmpd="sng" w="9525">
                <a:solidFill>
                  <a:schemeClr val="dk1"/>
                </a:solidFill>
                <a:prstDash val="dash"/>
                <a:miter lim="800000"/>
                <a:headEnd len="sm" w="sm" type="none"/>
                <a:tailEnd len="med" w="med" type="triangle"/>
              </a:ln>
            </p:spPr>
          </p:cxnSp>
          <p:cxnSp>
            <p:nvCxnSpPr>
              <p:cNvPr id="807" name="Google Shape;807;p69"/>
              <p:cNvCxnSpPr>
                <a:stCxn id="798" idx="3"/>
                <a:endCxn id="808" idx="1"/>
              </p:cNvCxnSpPr>
              <p:nvPr/>
            </p:nvCxnSpPr>
            <p:spPr>
              <a:xfrm>
                <a:off x="2155979" y="2343755"/>
                <a:ext cx="1008600" cy="0"/>
              </a:xfrm>
              <a:prstGeom prst="straightConnector1">
                <a:avLst/>
              </a:prstGeom>
              <a:noFill/>
              <a:ln cap="flat" cmpd="sng" w="9525">
                <a:solidFill>
                  <a:schemeClr val="dk1"/>
                </a:solidFill>
                <a:prstDash val="solid"/>
                <a:miter lim="800000"/>
                <a:headEnd len="sm" w="sm" type="none"/>
                <a:tailEnd len="med" w="med" type="triangle"/>
              </a:ln>
            </p:spPr>
          </p:cxnSp>
          <p:pic>
            <p:nvPicPr>
              <p:cNvPr id="808" name="Google Shape;808;p69"/>
              <p:cNvPicPr preferRelativeResize="0"/>
              <p:nvPr/>
            </p:nvPicPr>
            <p:blipFill rotWithShape="1">
              <a:blip r:embed="rId24">
                <a:alphaModFix/>
              </a:blip>
              <a:srcRect b="0" l="0" r="0" t="0"/>
              <a:stretch/>
            </p:blipFill>
            <p:spPr>
              <a:xfrm>
                <a:off x="3164486" y="2138015"/>
                <a:ext cx="411480" cy="411480"/>
              </a:xfrm>
              <a:prstGeom prst="rect">
                <a:avLst/>
              </a:prstGeom>
              <a:noFill/>
              <a:ln>
                <a:noFill/>
              </a:ln>
            </p:spPr>
          </p:pic>
          <p:sp>
            <p:nvSpPr>
              <p:cNvPr id="809" name="Google Shape;809;p69"/>
              <p:cNvSpPr txBox="1"/>
              <p:nvPr/>
            </p:nvSpPr>
            <p:spPr>
              <a:xfrm>
                <a:off x="2488709" y="2529967"/>
                <a:ext cx="1763034" cy="311047"/>
              </a:xfrm>
              <a:prstGeom prst="rect">
                <a:avLst/>
              </a:prstGeom>
              <a:noFill/>
              <a:ln>
                <a:noFill/>
              </a:ln>
            </p:spPr>
            <p:txBody>
              <a:bodyPr anchorCtr="0" anchor="t" bIns="45700" lIns="91425" spcFirstLastPara="1" rIns="91425" wrap="square" tIns="45700">
                <a:spAutoFit/>
              </a:bodyPr>
              <a:lstStyle/>
              <a:p>
                <a:pPr indent="0" lvl="0" marL="0" marR="0" rtl="0" algn="ctr">
                  <a:lnSpc>
                    <a:spcPct val="106250"/>
                  </a:lnSpc>
                  <a:spcBef>
                    <a:spcPts val="0"/>
                  </a:spcBef>
                  <a:spcAft>
                    <a:spcPts val="0"/>
                  </a:spcAft>
                  <a:buNone/>
                </a:pPr>
                <a:r>
                  <a:rPr lang="en-US" sz="1600">
                    <a:solidFill>
                      <a:schemeClr val="dk1"/>
                    </a:solidFill>
                    <a:latin typeface="Arial"/>
                    <a:ea typeface="Arial"/>
                    <a:cs typeface="Arial"/>
                    <a:sym typeface="Arial"/>
                  </a:rPr>
                  <a:t>SDK for Python</a:t>
                </a:r>
                <a:endParaRPr/>
              </a:p>
            </p:txBody>
          </p:sp>
          <p:cxnSp>
            <p:nvCxnSpPr>
              <p:cNvPr id="810" name="Google Shape;810;p69"/>
              <p:cNvCxnSpPr>
                <a:stCxn id="808" idx="3"/>
              </p:cNvCxnSpPr>
              <p:nvPr/>
            </p:nvCxnSpPr>
            <p:spPr>
              <a:xfrm>
                <a:off x="3575966" y="2343755"/>
                <a:ext cx="270000" cy="0"/>
              </a:xfrm>
              <a:prstGeom prst="straightConnector1">
                <a:avLst/>
              </a:prstGeom>
              <a:noFill/>
              <a:ln cap="flat" cmpd="sng" w="9525">
                <a:solidFill>
                  <a:schemeClr val="dk1"/>
                </a:solidFill>
                <a:prstDash val="dash"/>
                <a:miter lim="800000"/>
                <a:headEnd len="sm" w="sm" type="none"/>
                <a:tailEnd len="med" w="med" type="triangle"/>
              </a:ln>
            </p:spPr>
          </p:cxnSp>
          <p:cxnSp>
            <p:nvCxnSpPr>
              <p:cNvPr id="811" name="Google Shape;811;p69"/>
              <p:cNvCxnSpPr>
                <a:stCxn id="800" idx="1"/>
                <a:endCxn id="812" idx="1"/>
              </p:cNvCxnSpPr>
              <p:nvPr/>
            </p:nvCxnSpPr>
            <p:spPr>
              <a:xfrm>
                <a:off x="1744499" y="1578321"/>
                <a:ext cx="600" cy="1549800"/>
              </a:xfrm>
              <a:prstGeom prst="bentConnector3">
                <a:avLst>
                  <a:gd fmla="val 144743262" name="adj1"/>
                </a:avLst>
              </a:prstGeom>
              <a:noFill/>
              <a:ln cap="flat" cmpd="sng" w="9525">
                <a:solidFill>
                  <a:schemeClr val="dk1"/>
                </a:solidFill>
                <a:prstDash val="solid"/>
                <a:miter lim="800000"/>
                <a:headEnd len="med" w="med" type="triangle"/>
                <a:tailEnd len="med" w="med" type="triangle"/>
              </a:ln>
            </p:spPr>
          </p:cxnSp>
          <p:pic>
            <p:nvPicPr>
              <p:cNvPr id="812" name="Google Shape;812;p69"/>
              <p:cNvPicPr preferRelativeResize="0"/>
              <p:nvPr/>
            </p:nvPicPr>
            <p:blipFill rotWithShape="1">
              <a:blip r:embed="rId25">
                <a:alphaModFix/>
              </a:blip>
              <a:srcRect b="0" l="0" r="0" t="0"/>
              <a:stretch/>
            </p:blipFill>
            <p:spPr>
              <a:xfrm>
                <a:off x="1744217" y="2922243"/>
                <a:ext cx="412045" cy="412045"/>
              </a:xfrm>
              <a:prstGeom prst="rect">
                <a:avLst/>
              </a:prstGeom>
              <a:noFill/>
              <a:ln>
                <a:noFill/>
              </a:ln>
            </p:spPr>
          </p:pic>
          <p:sp>
            <p:nvSpPr>
              <p:cNvPr id="813" name="Google Shape;813;p69"/>
              <p:cNvSpPr txBox="1"/>
              <p:nvPr/>
            </p:nvSpPr>
            <p:spPr>
              <a:xfrm>
                <a:off x="1237544" y="3324222"/>
                <a:ext cx="1425391" cy="311047"/>
              </a:xfrm>
              <a:prstGeom prst="rect">
                <a:avLst/>
              </a:prstGeom>
              <a:noFill/>
              <a:ln>
                <a:noFill/>
              </a:ln>
            </p:spPr>
            <p:txBody>
              <a:bodyPr anchorCtr="0" anchor="t" bIns="45700" lIns="91425" spcFirstLastPara="1" rIns="91425" wrap="square" tIns="45700">
                <a:spAutoFit/>
              </a:bodyPr>
              <a:lstStyle/>
              <a:p>
                <a:pPr indent="0" lvl="0" marL="0" marR="0" rtl="0" algn="ctr">
                  <a:lnSpc>
                    <a:spcPct val="106250"/>
                  </a:lnSpc>
                  <a:spcBef>
                    <a:spcPts val="0"/>
                  </a:spcBef>
                  <a:spcAft>
                    <a:spcPts val="0"/>
                  </a:spcAft>
                  <a:buNone/>
                </a:pPr>
                <a:r>
                  <a:rPr lang="en-US" sz="1600">
                    <a:solidFill>
                      <a:schemeClr val="dk1"/>
                    </a:solidFill>
                    <a:latin typeface="Arial"/>
                    <a:ea typeface="Arial"/>
                    <a:cs typeface="Arial"/>
                    <a:sym typeface="Arial"/>
                  </a:rPr>
                  <a:t>Console  </a:t>
                </a:r>
                <a:endParaRPr/>
              </a:p>
            </p:txBody>
          </p:sp>
          <p:cxnSp>
            <p:nvCxnSpPr>
              <p:cNvPr id="814" name="Google Shape;814;p69"/>
              <p:cNvCxnSpPr>
                <a:stCxn id="812" idx="3"/>
              </p:cNvCxnSpPr>
              <p:nvPr/>
            </p:nvCxnSpPr>
            <p:spPr>
              <a:xfrm>
                <a:off x="2156262" y="3128266"/>
                <a:ext cx="291900" cy="0"/>
              </a:xfrm>
              <a:prstGeom prst="straightConnector1">
                <a:avLst/>
              </a:prstGeom>
              <a:noFill/>
              <a:ln cap="flat" cmpd="sng" w="9525">
                <a:solidFill>
                  <a:schemeClr val="dk1"/>
                </a:solidFill>
                <a:prstDash val="dash"/>
                <a:miter lim="800000"/>
                <a:headEnd len="sm" w="sm" type="none"/>
                <a:tailEnd len="med" w="med" type="triangle"/>
              </a:ln>
            </p:spPr>
          </p:cxnSp>
          <p:pic>
            <p:nvPicPr>
              <p:cNvPr id="815" name="Google Shape;815;p69"/>
              <p:cNvPicPr preferRelativeResize="0"/>
              <p:nvPr/>
            </p:nvPicPr>
            <p:blipFill rotWithShape="1">
              <a:blip r:embed="rId26">
                <a:alphaModFix/>
              </a:blip>
              <a:srcRect b="0" l="0" r="0" t="0"/>
              <a:stretch/>
            </p:blipFill>
            <p:spPr>
              <a:xfrm>
                <a:off x="4899931" y="1762153"/>
                <a:ext cx="411480" cy="411480"/>
              </a:xfrm>
              <a:prstGeom prst="rect">
                <a:avLst/>
              </a:prstGeom>
              <a:noFill/>
              <a:ln>
                <a:noFill/>
              </a:ln>
            </p:spPr>
          </p:pic>
        </p:grpSp>
        <p:cxnSp>
          <p:nvCxnSpPr>
            <p:cNvPr id="816" name="Google Shape;816;p69"/>
            <p:cNvCxnSpPr/>
            <p:nvPr/>
          </p:nvCxnSpPr>
          <p:spPr>
            <a:xfrm rot="10800000">
              <a:off x="5311411" y="2366194"/>
              <a:ext cx="6069903" cy="0"/>
            </a:xfrm>
            <a:prstGeom prst="straightConnector1">
              <a:avLst/>
            </a:prstGeom>
            <a:noFill/>
            <a:ln cap="flat" cmpd="sng" w="12700">
              <a:solidFill>
                <a:schemeClr val="accent1"/>
              </a:solidFill>
              <a:prstDash val="solid"/>
              <a:miter lim="800000"/>
              <a:headEnd len="med" w="med" type="triangle"/>
              <a:tailEnd len="med" w="med" type="triangle"/>
            </a:ln>
          </p:spPr>
        </p:cxnSp>
        <p:sp>
          <p:nvSpPr>
            <p:cNvPr id="817" name="Google Shape;817;p69"/>
            <p:cNvSpPr/>
            <p:nvPr/>
          </p:nvSpPr>
          <p:spPr>
            <a:xfrm>
              <a:off x="1187494" y="1220330"/>
              <a:ext cx="9831717" cy="5048959"/>
            </a:xfrm>
            <a:prstGeom prst="rect">
              <a:avLst/>
            </a:prstGeom>
            <a:noFill/>
            <a:ln cap="flat" cmpd="sng" w="19050">
              <a:solidFill>
                <a:srgbClr val="545B64"/>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lnSpc>
                  <a:spcPct val="106250"/>
                </a:lnSpc>
                <a:spcBef>
                  <a:spcPts val="0"/>
                </a:spcBef>
                <a:spcAft>
                  <a:spcPts val="0"/>
                </a:spcAft>
                <a:buNone/>
              </a:pPr>
              <a:r>
                <a:t/>
              </a:r>
              <a:endParaRPr sz="1600">
                <a:solidFill>
                  <a:srgbClr val="000000"/>
                </a:solidFill>
                <a:latin typeface="Arial"/>
                <a:ea typeface="Arial"/>
                <a:cs typeface="Arial"/>
                <a:sym typeface="Arial"/>
              </a:endParaRPr>
            </a:p>
          </p:txBody>
        </p:sp>
        <p:pic>
          <p:nvPicPr>
            <p:cNvPr id="818" name="Google Shape;818;p69"/>
            <p:cNvPicPr preferRelativeResize="0"/>
            <p:nvPr/>
          </p:nvPicPr>
          <p:blipFill rotWithShape="1">
            <a:blip r:embed="rId27">
              <a:alphaModFix/>
            </a:blip>
            <a:srcRect b="0" l="0" r="0" t="0"/>
            <a:stretch/>
          </p:blipFill>
          <p:spPr>
            <a:xfrm>
              <a:off x="1186425" y="1220331"/>
              <a:ext cx="289846" cy="285973"/>
            </a:xfrm>
            <a:prstGeom prst="rect">
              <a:avLst/>
            </a:prstGeom>
            <a:noFill/>
            <a:ln>
              <a:noFill/>
            </a:ln>
          </p:spPr>
        </p:pic>
      </p:grpSp>
      <p:sp>
        <p:nvSpPr>
          <p:cNvPr id="819" name="Google Shape;819;p69"/>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23" name="Shape 823"/>
        <p:cNvGrpSpPr/>
        <p:nvPr/>
      </p:nvGrpSpPr>
      <p:grpSpPr>
        <a:xfrm>
          <a:off x="0" y="0"/>
          <a:ext cx="0" cy="0"/>
          <a:chOff x="0" y="0"/>
          <a:chExt cx="0" cy="0"/>
        </a:xfrm>
      </p:grpSpPr>
      <p:sp>
        <p:nvSpPr>
          <p:cNvPr id="824" name="Google Shape;824;p70"/>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Presigned URLs</a:t>
            </a:r>
            <a:endParaRPr/>
          </a:p>
        </p:txBody>
      </p:sp>
      <p:sp>
        <p:nvSpPr>
          <p:cNvPr id="825" name="Google Shape;825;p70"/>
          <p:cNvSpPr txBox="1"/>
          <p:nvPr>
            <p:ph idx="1" type="body"/>
          </p:nvPr>
        </p:nvSpPr>
        <p:spPr>
          <a:xfrm>
            <a:off x="419100" y="1528175"/>
            <a:ext cx="5504688" cy="464878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US" sz="2400"/>
              <a:t>Provide access to PUT or GET objects without granting permissions to perform any other actions</a:t>
            </a:r>
            <a:endParaRPr/>
          </a:p>
          <a:p>
            <a:pPr indent="-228600" lvl="0" marL="228600" rtl="0" algn="l">
              <a:lnSpc>
                <a:spcPct val="90000"/>
              </a:lnSpc>
              <a:spcBef>
                <a:spcPts val="1000"/>
              </a:spcBef>
              <a:spcAft>
                <a:spcPts val="0"/>
              </a:spcAft>
              <a:buClr>
                <a:schemeClr val="dk1"/>
              </a:buClr>
              <a:buSzPts val="2400"/>
              <a:buChar char="•"/>
            </a:pPr>
            <a:r>
              <a:rPr lang="en-US" sz="2400"/>
              <a:t>Use the permissions of the user who creates the URL</a:t>
            </a:r>
            <a:endParaRPr/>
          </a:p>
          <a:p>
            <a:pPr indent="-228600" lvl="0" marL="228600" rtl="0" algn="l">
              <a:lnSpc>
                <a:spcPct val="90000"/>
              </a:lnSpc>
              <a:spcBef>
                <a:spcPts val="1000"/>
              </a:spcBef>
              <a:spcAft>
                <a:spcPts val="0"/>
              </a:spcAft>
              <a:buClr>
                <a:schemeClr val="dk1"/>
              </a:buClr>
              <a:buSzPts val="2400"/>
              <a:buChar char="•"/>
            </a:pPr>
            <a:r>
              <a:rPr lang="en-US" sz="2400"/>
              <a:t>Provide security credentials, a bucket name, an object key, an HTTP method, and an expiration date and time</a:t>
            </a:r>
            <a:endParaRPr/>
          </a:p>
          <a:p>
            <a:pPr indent="-228600" lvl="0" marL="228600" rtl="0" algn="l">
              <a:lnSpc>
                <a:spcPct val="90000"/>
              </a:lnSpc>
              <a:spcBef>
                <a:spcPts val="1000"/>
              </a:spcBef>
              <a:spcAft>
                <a:spcPts val="0"/>
              </a:spcAft>
              <a:buClr>
                <a:schemeClr val="dk1"/>
              </a:buClr>
              <a:buSzPts val="2400"/>
              <a:buChar char="•"/>
            </a:pPr>
            <a:r>
              <a:rPr lang="en-US" sz="2400"/>
              <a:t>Are only valid until the expiration time (maximum of 1 week)</a:t>
            </a:r>
            <a:endParaRPr/>
          </a:p>
        </p:txBody>
      </p:sp>
      <p:pic>
        <p:nvPicPr>
          <p:cNvPr descr="Client that wants to perform Amazon S3 operations." id="826" name="Google Shape;826;p70"/>
          <p:cNvPicPr preferRelativeResize="0"/>
          <p:nvPr/>
        </p:nvPicPr>
        <p:blipFill rotWithShape="1">
          <a:blip r:embed="rId3">
            <a:alphaModFix/>
          </a:blip>
          <a:srcRect b="0" l="0" r="0" t="0"/>
          <a:stretch/>
        </p:blipFill>
        <p:spPr>
          <a:xfrm>
            <a:off x="5961782" y="3646271"/>
            <a:ext cx="1067796" cy="1067796"/>
          </a:xfrm>
          <a:prstGeom prst="rect">
            <a:avLst/>
          </a:prstGeom>
          <a:noFill/>
          <a:ln>
            <a:noFill/>
          </a:ln>
        </p:spPr>
      </p:pic>
      <p:sp>
        <p:nvSpPr>
          <p:cNvPr id="827" name="Google Shape;827;p70"/>
          <p:cNvSpPr txBox="1"/>
          <p:nvPr/>
        </p:nvSpPr>
        <p:spPr>
          <a:xfrm>
            <a:off x="6615238" y="2456523"/>
            <a:ext cx="1312438"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Request presigned URL</a:t>
            </a:r>
            <a:endParaRPr/>
          </a:p>
        </p:txBody>
      </p:sp>
      <p:cxnSp>
        <p:nvCxnSpPr>
          <p:cNvPr id="828" name="Google Shape;828;p70"/>
          <p:cNvCxnSpPr/>
          <p:nvPr/>
        </p:nvCxnSpPr>
        <p:spPr>
          <a:xfrm flipH="1" rot="10800000">
            <a:off x="7211041" y="2482079"/>
            <a:ext cx="2290832" cy="1178658"/>
          </a:xfrm>
          <a:prstGeom prst="straightConnector1">
            <a:avLst/>
          </a:prstGeom>
          <a:noFill/>
          <a:ln cap="flat" cmpd="sng" w="25400">
            <a:solidFill>
              <a:schemeClr val="dk1"/>
            </a:solidFill>
            <a:prstDash val="solid"/>
            <a:round/>
            <a:headEnd len="sm" w="sm" type="none"/>
            <a:tailEnd len="med" w="med" type="triangle"/>
          </a:ln>
        </p:spPr>
      </p:cxnSp>
      <p:pic>
        <p:nvPicPr>
          <p:cNvPr descr="EC2 instance within an AWS Availability Zone. " id="829" name="Google Shape;829;p70"/>
          <p:cNvPicPr preferRelativeResize="0"/>
          <p:nvPr/>
        </p:nvPicPr>
        <p:blipFill rotWithShape="1">
          <a:blip r:embed="rId4">
            <a:alphaModFix/>
          </a:blip>
          <a:srcRect b="0" l="0" r="0" t="0"/>
          <a:stretch/>
        </p:blipFill>
        <p:spPr>
          <a:xfrm>
            <a:off x="9645067" y="2239382"/>
            <a:ext cx="828357" cy="828357"/>
          </a:xfrm>
          <a:prstGeom prst="rect">
            <a:avLst/>
          </a:prstGeom>
          <a:noFill/>
          <a:ln>
            <a:noFill/>
          </a:ln>
        </p:spPr>
      </p:pic>
      <p:grpSp>
        <p:nvGrpSpPr>
          <p:cNvPr id="830" name="Google Shape;830;p70"/>
          <p:cNvGrpSpPr/>
          <p:nvPr/>
        </p:nvGrpSpPr>
        <p:grpSpPr>
          <a:xfrm>
            <a:off x="8339858" y="1352639"/>
            <a:ext cx="3559745" cy="2346170"/>
            <a:chOff x="8339858" y="1352639"/>
            <a:chExt cx="3559745" cy="2346170"/>
          </a:xfrm>
        </p:grpSpPr>
        <p:sp>
          <p:nvSpPr>
            <p:cNvPr id="831" name="Google Shape;831;p70"/>
            <p:cNvSpPr/>
            <p:nvPr/>
          </p:nvSpPr>
          <p:spPr>
            <a:xfrm>
              <a:off x="8800685" y="1736114"/>
              <a:ext cx="2835097" cy="1805531"/>
            </a:xfrm>
            <a:prstGeom prst="rect">
              <a:avLst/>
            </a:prstGeom>
            <a:noFill/>
            <a:ln cap="flat" cmpd="sng" w="12700">
              <a:solidFill>
                <a:srgbClr val="5B9CD5"/>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5B9CD5"/>
                </a:buClr>
                <a:buSzPts val="1600"/>
                <a:buFont typeface="Arial"/>
                <a:buNone/>
              </a:pPr>
              <a:r>
                <a:rPr b="0" i="0" lang="en-US" sz="1600" u="none" cap="none" strike="noStrike">
                  <a:solidFill>
                    <a:srgbClr val="5B9CD5"/>
                  </a:solidFill>
                  <a:latin typeface="Arial"/>
                  <a:ea typeface="Arial"/>
                  <a:cs typeface="Arial"/>
                  <a:sym typeface="Arial"/>
                </a:rPr>
                <a:t>Availability Zone</a:t>
              </a:r>
              <a:endParaRPr/>
            </a:p>
          </p:txBody>
        </p:sp>
        <p:sp>
          <p:nvSpPr>
            <p:cNvPr id="832" name="Google Shape;832;p70"/>
            <p:cNvSpPr/>
            <p:nvPr/>
          </p:nvSpPr>
          <p:spPr>
            <a:xfrm>
              <a:off x="8339858" y="1352639"/>
              <a:ext cx="3559745" cy="2346170"/>
            </a:xfrm>
            <a:prstGeom prst="rect">
              <a:avLst/>
            </a:prstGeom>
            <a:noFill/>
            <a:ln cap="flat" cmpd="sng" w="12700">
              <a:solidFill>
                <a:schemeClr val="dk1"/>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spcBef>
                  <a:spcPts val="0"/>
                </a:spcBef>
                <a:spcAft>
                  <a:spcPts val="0"/>
                </a:spcAft>
                <a:buNone/>
              </a:pPr>
              <a:r>
                <a:rPr lang="en-US" sz="1600">
                  <a:solidFill>
                    <a:srgbClr val="000000"/>
                  </a:solidFill>
                  <a:latin typeface="Arial"/>
                  <a:ea typeface="Arial"/>
                  <a:cs typeface="Arial"/>
                  <a:sym typeface="Arial"/>
                </a:rPr>
                <a:t>AWS Cloud</a:t>
              </a:r>
              <a:endParaRPr/>
            </a:p>
          </p:txBody>
        </p:sp>
      </p:grpSp>
      <p:sp>
        <p:nvSpPr>
          <p:cNvPr id="833" name="Google Shape;833;p70"/>
          <p:cNvSpPr txBox="1"/>
          <p:nvPr/>
        </p:nvSpPr>
        <p:spPr>
          <a:xfrm>
            <a:off x="9243164" y="2999193"/>
            <a:ext cx="160876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Instance generates URLs</a:t>
            </a:r>
            <a:endParaRPr/>
          </a:p>
        </p:txBody>
      </p:sp>
      <p:cxnSp>
        <p:nvCxnSpPr>
          <p:cNvPr id="834" name="Google Shape;834;p70"/>
          <p:cNvCxnSpPr/>
          <p:nvPr/>
        </p:nvCxnSpPr>
        <p:spPr>
          <a:xfrm flipH="1">
            <a:off x="7211041" y="2876621"/>
            <a:ext cx="2272491" cy="1150436"/>
          </a:xfrm>
          <a:prstGeom prst="straightConnector1">
            <a:avLst/>
          </a:prstGeom>
          <a:noFill/>
          <a:ln cap="flat" cmpd="sng" w="25400">
            <a:solidFill>
              <a:schemeClr val="dk1"/>
            </a:solidFill>
            <a:prstDash val="solid"/>
            <a:round/>
            <a:headEnd len="sm" w="sm" type="none"/>
            <a:tailEnd len="med" w="med" type="triangle"/>
          </a:ln>
        </p:spPr>
      </p:cxnSp>
      <p:sp>
        <p:nvSpPr>
          <p:cNvPr id="835" name="Google Shape;835;p70"/>
          <p:cNvSpPr txBox="1"/>
          <p:nvPr/>
        </p:nvSpPr>
        <p:spPr>
          <a:xfrm>
            <a:off x="7693827" y="3878350"/>
            <a:ext cx="160876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Return presigned URL</a:t>
            </a:r>
            <a:endParaRPr/>
          </a:p>
        </p:txBody>
      </p:sp>
      <p:cxnSp>
        <p:nvCxnSpPr>
          <p:cNvPr descr="Client uses presigned URL for bucket operations." id="836" name="Google Shape;836;p70"/>
          <p:cNvCxnSpPr/>
          <p:nvPr/>
        </p:nvCxnSpPr>
        <p:spPr>
          <a:xfrm>
            <a:off x="7211041" y="4564167"/>
            <a:ext cx="1927479" cy="857180"/>
          </a:xfrm>
          <a:prstGeom prst="straightConnector1">
            <a:avLst/>
          </a:prstGeom>
          <a:noFill/>
          <a:ln cap="flat" cmpd="sng" w="25400">
            <a:solidFill>
              <a:schemeClr val="dk1"/>
            </a:solidFill>
            <a:prstDash val="solid"/>
            <a:round/>
            <a:headEnd len="sm" w="sm" type="none"/>
            <a:tailEnd len="med" w="med" type="triangle"/>
          </a:ln>
        </p:spPr>
      </p:cxnSp>
      <p:sp>
        <p:nvSpPr>
          <p:cNvPr id="837" name="Google Shape;837;p70"/>
          <p:cNvSpPr txBox="1"/>
          <p:nvPr/>
        </p:nvSpPr>
        <p:spPr>
          <a:xfrm>
            <a:off x="6615237" y="5103343"/>
            <a:ext cx="193354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GET or PUT objects</a:t>
            </a:r>
            <a:endParaRPr/>
          </a:p>
        </p:txBody>
      </p:sp>
      <p:pic>
        <p:nvPicPr>
          <p:cNvPr id="838" name="Google Shape;838;p70"/>
          <p:cNvPicPr preferRelativeResize="0"/>
          <p:nvPr/>
        </p:nvPicPr>
        <p:blipFill rotWithShape="1">
          <a:blip r:embed="rId5">
            <a:alphaModFix/>
          </a:blip>
          <a:srcRect b="0" l="0" r="0" t="0"/>
          <a:stretch/>
        </p:blipFill>
        <p:spPr>
          <a:xfrm>
            <a:off x="9240999" y="4513771"/>
            <a:ext cx="1762578" cy="1762578"/>
          </a:xfrm>
          <a:prstGeom prst="rect">
            <a:avLst/>
          </a:prstGeom>
          <a:noFill/>
          <a:ln>
            <a:noFill/>
          </a:ln>
        </p:spPr>
      </p:pic>
      <p:pic>
        <p:nvPicPr>
          <p:cNvPr id="839" name="Google Shape;839;p70"/>
          <p:cNvPicPr preferRelativeResize="0"/>
          <p:nvPr/>
        </p:nvPicPr>
        <p:blipFill rotWithShape="1">
          <a:blip r:embed="rId6">
            <a:alphaModFix/>
          </a:blip>
          <a:srcRect b="0" l="0" r="0" t="0"/>
          <a:stretch/>
        </p:blipFill>
        <p:spPr>
          <a:xfrm>
            <a:off x="8339859" y="1352639"/>
            <a:ext cx="330200" cy="330200"/>
          </a:xfrm>
          <a:prstGeom prst="rect">
            <a:avLst/>
          </a:prstGeom>
          <a:noFill/>
          <a:ln>
            <a:noFill/>
          </a:ln>
        </p:spPr>
      </p:pic>
      <p:sp>
        <p:nvSpPr>
          <p:cNvPr id="840" name="Google Shape;840;p70"/>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9"/>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Café business requirement</a:t>
            </a:r>
            <a:endParaRPr/>
          </a:p>
        </p:txBody>
      </p:sp>
      <p:sp>
        <p:nvSpPr>
          <p:cNvPr id="220" name="Google Shape;220;p29"/>
          <p:cNvSpPr/>
          <p:nvPr/>
        </p:nvSpPr>
        <p:spPr>
          <a:xfrm>
            <a:off x="420579" y="1579160"/>
            <a:ext cx="11412416" cy="1125415"/>
          </a:xfrm>
          <a:prstGeom prst="rect">
            <a:avLst/>
          </a:prstGeom>
          <a:noFill/>
          <a:ln cap="flat" cmpd="sng" w="381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Sofía has decided on a development environment, and she is ready to start building. She wants to create a proof-of-concept website for the café without exposing the site to the outside world yet.</a:t>
            </a:r>
            <a:endParaRPr/>
          </a:p>
        </p:txBody>
      </p:sp>
      <p:pic>
        <p:nvPicPr>
          <p:cNvPr id="221" name="Google Shape;221;p29"/>
          <p:cNvPicPr preferRelativeResize="0"/>
          <p:nvPr/>
        </p:nvPicPr>
        <p:blipFill rotWithShape="1">
          <a:blip r:embed="rId3">
            <a:alphaModFix/>
          </a:blip>
          <a:srcRect b="0" l="0" r="0" t="0"/>
          <a:stretch/>
        </p:blipFill>
        <p:spPr>
          <a:xfrm>
            <a:off x="859298" y="3058777"/>
            <a:ext cx="4998928" cy="3106728"/>
          </a:xfrm>
          <a:prstGeom prst="rect">
            <a:avLst/>
          </a:prstGeom>
          <a:noFill/>
          <a:ln>
            <a:noFill/>
          </a:ln>
        </p:spPr>
      </p:pic>
      <p:pic>
        <p:nvPicPr>
          <p:cNvPr id="222" name="Google Shape;222;p29"/>
          <p:cNvPicPr preferRelativeResize="0"/>
          <p:nvPr/>
        </p:nvPicPr>
        <p:blipFill rotWithShape="1">
          <a:blip r:embed="rId4">
            <a:alphaModFix/>
          </a:blip>
          <a:srcRect b="0" l="0" r="0" t="0"/>
          <a:stretch/>
        </p:blipFill>
        <p:spPr>
          <a:xfrm>
            <a:off x="6275012" y="2999742"/>
            <a:ext cx="4817293" cy="3224799"/>
          </a:xfrm>
          <a:prstGeom prst="rect">
            <a:avLst/>
          </a:prstGeom>
          <a:noFill/>
          <a:ln>
            <a:noFill/>
          </a:ln>
        </p:spPr>
      </p:pic>
      <p:sp>
        <p:nvSpPr>
          <p:cNvPr id="223" name="Google Shape;223;p29"/>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0"/>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Arial"/>
              <a:buNone/>
            </a:pPr>
            <a:r>
              <a:rPr lang="en-US" sz="3600"/>
              <a:t>Amazon S3 </a:t>
            </a:r>
            <a:r>
              <a:rPr lang="en-US"/>
              <a:t>as part of developing a cloud application</a:t>
            </a:r>
            <a:endParaRPr sz="3600"/>
          </a:p>
        </p:txBody>
      </p:sp>
      <p:pic>
        <p:nvPicPr>
          <p:cNvPr descr="Highlighted section of cafe application architecture shows  a website hosted on Amazon S3 bucket secured with a bucket policy." id="229" name="Google Shape;229;p30"/>
          <p:cNvPicPr preferRelativeResize="0"/>
          <p:nvPr/>
        </p:nvPicPr>
        <p:blipFill rotWithShape="1">
          <a:blip r:embed="rId3">
            <a:alphaModFix/>
          </a:blip>
          <a:srcRect b="0" l="0" r="0" t="0"/>
          <a:stretch/>
        </p:blipFill>
        <p:spPr>
          <a:xfrm>
            <a:off x="0" y="1154259"/>
            <a:ext cx="12192000" cy="5343108"/>
          </a:xfrm>
          <a:prstGeom prst="rect">
            <a:avLst/>
          </a:prstGeom>
          <a:noFill/>
          <a:ln>
            <a:noFill/>
          </a:ln>
        </p:spPr>
      </p:pic>
      <p:sp>
        <p:nvSpPr>
          <p:cNvPr id="230" name="Google Shape;230;p30"/>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1"/>
          <p:cNvSpPr txBox="1"/>
          <p:nvPr>
            <p:ph type="title"/>
          </p:nvPr>
        </p:nvSpPr>
        <p:spPr>
          <a:xfrm>
            <a:off x="419100" y="3191940"/>
            <a:ext cx="11353800" cy="47411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Section 2: Introducing Amazon S3</a:t>
            </a:r>
            <a:endParaRPr/>
          </a:p>
        </p:txBody>
      </p:sp>
      <p:sp>
        <p:nvSpPr>
          <p:cNvPr id="236" name="Google Shape;236;p31"/>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6C2B4"/>
              </a:buClr>
              <a:buSzPts val="2000"/>
              <a:buNone/>
            </a:pPr>
            <a:r>
              <a:rPr lang="en-US"/>
              <a:t>Module 3: Developing Storage Solutions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2"/>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Amazon S3</a:t>
            </a:r>
            <a:endParaRPr/>
          </a:p>
        </p:txBody>
      </p:sp>
      <p:pic>
        <p:nvPicPr>
          <p:cNvPr id="242" name="Google Shape;242;p32"/>
          <p:cNvPicPr preferRelativeResize="0"/>
          <p:nvPr/>
        </p:nvPicPr>
        <p:blipFill rotWithShape="1">
          <a:blip r:embed="rId3">
            <a:alphaModFix/>
          </a:blip>
          <a:srcRect b="0" l="0" r="0" t="0"/>
          <a:stretch/>
        </p:blipFill>
        <p:spPr>
          <a:xfrm>
            <a:off x="1635195" y="1906203"/>
            <a:ext cx="822960" cy="822960"/>
          </a:xfrm>
          <a:prstGeom prst="rect">
            <a:avLst/>
          </a:prstGeom>
          <a:noFill/>
          <a:ln>
            <a:noFill/>
          </a:ln>
        </p:spPr>
      </p:pic>
      <p:sp>
        <p:nvSpPr>
          <p:cNvPr id="243" name="Google Shape;243;p32"/>
          <p:cNvSpPr txBox="1"/>
          <p:nvPr/>
        </p:nvSpPr>
        <p:spPr>
          <a:xfrm>
            <a:off x="675075" y="3011296"/>
            <a:ext cx="2743200" cy="1038543"/>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262626"/>
              </a:buClr>
              <a:buSzPts val="2000"/>
              <a:buFont typeface="Arial"/>
              <a:buNone/>
            </a:pPr>
            <a:r>
              <a:rPr b="0" i="0" lang="en-US" sz="2000">
                <a:solidFill>
                  <a:srgbClr val="262626"/>
                </a:solidFill>
                <a:latin typeface="Arial"/>
                <a:ea typeface="Arial"/>
                <a:cs typeface="Arial"/>
                <a:sym typeface="Arial"/>
              </a:rPr>
              <a:t>Amazon Simple Storage Service</a:t>
            </a:r>
            <a:br>
              <a:rPr b="0" i="0" lang="en-US" sz="2000">
                <a:solidFill>
                  <a:srgbClr val="262626"/>
                </a:solidFill>
                <a:latin typeface="Arial"/>
                <a:ea typeface="Arial"/>
                <a:cs typeface="Arial"/>
                <a:sym typeface="Arial"/>
              </a:rPr>
            </a:br>
            <a:r>
              <a:rPr b="0" i="0" lang="en-US" sz="2000">
                <a:solidFill>
                  <a:srgbClr val="262626"/>
                </a:solidFill>
                <a:latin typeface="Arial"/>
                <a:ea typeface="Arial"/>
                <a:cs typeface="Arial"/>
                <a:sym typeface="Arial"/>
              </a:rPr>
              <a:t>(Amazon S3)</a:t>
            </a:r>
            <a:endParaRPr/>
          </a:p>
        </p:txBody>
      </p:sp>
      <p:sp>
        <p:nvSpPr>
          <p:cNvPr id="244" name="Google Shape;244;p32"/>
          <p:cNvSpPr/>
          <p:nvPr/>
        </p:nvSpPr>
        <p:spPr>
          <a:xfrm>
            <a:off x="675075" y="1612697"/>
            <a:ext cx="2743200" cy="2743200"/>
          </a:xfrm>
          <a:prstGeom prst="rect">
            <a:avLst/>
          </a:prstGeom>
          <a:noFill/>
          <a:ln cap="flat" cmpd="sng" w="50800">
            <a:solidFill>
              <a:srgbClr val="9AA9A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5" name="Google Shape;245;p32"/>
          <p:cNvSpPr txBox="1"/>
          <p:nvPr>
            <p:ph idx="3" type="body"/>
          </p:nvPr>
        </p:nvSpPr>
        <p:spPr>
          <a:xfrm>
            <a:off x="4154557" y="1612698"/>
            <a:ext cx="7600016" cy="166118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lang="en-US" sz="2800"/>
              <a:t>Object storage service that offers </a:t>
            </a:r>
            <a:r>
              <a:rPr lang="en-US" sz="2800">
                <a:solidFill>
                  <a:schemeClr val="accent5"/>
                </a:solidFill>
              </a:rPr>
              <a:t>scalability</a:t>
            </a:r>
            <a:r>
              <a:rPr lang="en-US" sz="2800"/>
              <a:t>, data </a:t>
            </a:r>
            <a:r>
              <a:rPr lang="en-US" sz="2800">
                <a:solidFill>
                  <a:schemeClr val="accent5"/>
                </a:solidFill>
              </a:rPr>
              <a:t>availability</a:t>
            </a:r>
            <a:r>
              <a:rPr lang="en-US" sz="2800"/>
              <a:t>, </a:t>
            </a:r>
            <a:r>
              <a:rPr lang="en-US" sz="2800">
                <a:solidFill>
                  <a:schemeClr val="accent5"/>
                </a:solidFill>
              </a:rPr>
              <a:t>security</a:t>
            </a:r>
            <a:r>
              <a:rPr lang="en-US" sz="2800"/>
              <a:t>, and </a:t>
            </a:r>
            <a:r>
              <a:rPr lang="en-US" sz="2800">
                <a:solidFill>
                  <a:schemeClr val="accent5"/>
                </a:solidFill>
              </a:rPr>
              <a:t>performance</a:t>
            </a:r>
            <a:endParaRPr/>
          </a:p>
        </p:txBody>
      </p:sp>
      <p:sp>
        <p:nvSpPr>
          <p:cNvPr id="246" name="Google Shape;246;p32"/>
          <p:cNvSpPr txBox="1"/>
          <p:nvPr>
            <p:ph idx="4" type="body"/>
          </p:nvPr>
        </p:nvSpPr>
        <p:spPr>
          <a:xfrm>
            <a:off x="4154557" y="3179974"/>
            <a:ext cx="7600016" cy="2176149"/>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US" sz="2400"/>
              <a:t>Designed for 99.999999999 percent (11 9s) of durability</a:t>
            </a:r>
            <a:endParaRPr/>
          </a:p>
          <a:p>
            <a:pPr indent="-228600" lvl="0" marL="228600" rtl="0" algn="l">
              <a:lnSpc>
                <a:spcPct val="90000"/>
              </a:lnSpc>
              <a:spcBef>
                <a:spcPts val="1000"/>
              </a:spcBef>
              <a:spcAft>
                <a:spcPts val="0"/>
              </a:spcAft>
              <a:buClr>
                <a:schemeClr val="dk1"/>
              </a:buClr>
              <a:buSzPts val="2400"/>
              <a:buChar char="•"/>
            </a:pPr>
            <a:r>
              <a:rPr lang="en-US" sz="2400"/>
              <a:t>Provides easy-to-use management features</a:t>
            </a:r>
            <a:endParaRPr/>
          </a:p>
          <a:p>
            <a:pPr indent="-228600" lvl="0" marL="228600" rtl="0" algn="l">
              <a:lnSpc>
                <a:spcPct val="90000"/>
              </a:lnSpc>
              <a:spcBef>
                <a:spcPts val="1000"/>
              </a:spcBef>
              <a:spcAft>
                <a:spcPts val="0"/>
              </a:spcAft>
              <a:buClr>
                <a:schemeClr val="dk1"/>
              </a:buClr>
              <a:buSzPts val="2400"/>
              <a:buChar char="•"/>
            </a:pPr>
            <a:r>
              <a:rPr lang="en-US" sz="2400"/>
              <a:t>Can respond to event triggers</a:t>
            </a:r>
            <a:endParaRPr/>
          </a:p>
        </p:txBody>
      </p:sp>
      <p:sp>
        <p:nvSpPr>
          <p:cNvPr id="247" name="Google Shape;247;p32"/>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3"/>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Amazon S3 use cases</a:t>
            </a:r>
            <a:endParaRPr/>
          </a:p>
        </p:txBody>
      </p:sp>
      <p:pic>
        <p:nvPicPr>
          <p:cNvPr id="253" name="Google Shape;253;p33"/>
          <p:cNvPicPr preferRelativeResize="0"/>
          <p:nvPr/>
        </p:nvPicPr>
        <p:blipFill rotWithShape="1">
          <a:blip r:embed="rId3">
            <a:alphaModFix/>
          </a:blip>
          <a:srcRect b="0" l="0" r="0" t="0"/>
          <a:stretch/>
        </p:blipFill>
        <p:spPr>
          <a:xfrm>
            <a:off x="1248837" y="3071629"/>
            <a:ext cx="881918" cy="881918"/>
          </a:xfrm>
          <a:prstGeom prst="rect">
            <a:avLst/>
          </a:prstGeom>
          <a:noFill/>
          <a:ln>
            <a:noFill/>
          </a:ln>
        </p:spPr>
      </p:pic>
      <p:sp>
        <p:nvSpPr>
          <p:cNvPr id="254" name="Google Shape;254;p33"/>
          <p:cNvSpPr txBox="1"/>
          <p:nvPr/>
        </p:nvSpPr>
        <p:spPr>
          <a:xfrm>
            <a:off x="648789" y="4144180"/>
            <a:ext cx="2089442"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Content storage and distribution</a:t>
            </a:r>
            <a:endParaRPr/>
          </a:p>
        </p:txBody>
      </p:sp>
      <p:pic>
        <p:nvPicPr>
          <p:cNvPr id="255" name="Google Shape;255;p33"/>
          <p:cNvPicPr preferRelativeResize="0"/>
          <p:nvPr/>
        </p:nvPicPr>
        <p:blipFill rotWithShape="1">
          <a:blip r:embed="rId4">
            <a:alphaModFix/>
          </a:blip>
          <a:srcRect b="0" l="0" r="0" t="0"/>
          <a:stretch/>
        </p:blipFill>
        <p:spPr>
          <a:xfrm>
            <a:off x="3651606" y="3071629"/>
            <a:ext cx="881918" cy="881918"/>
          </a:xfrm>
          <a:prstGeom prst="rect">
            <a:avLst/>
          </a:prstGeom>
          <a:noFill/>
          <a:ln>
            <a:noFill/>
          </a:ln>
        </p:spPr>
      </p:pic>
      <p:sp>
        <p:nvSpPr>
          <p:cNvPr id="256" name="Google Shape;256;p33"/>
          <p:cNvSpPr txBox="1"/>
          <p:nvPr/>
        </p:nvSpPr>
        <p:spPr>
          <a:xfrm>
            <a:off x="2963566" y="4144180"/>
            <a:ext cx="2107474"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Backup and restore, and archive</a:t>
            </a:r>
            <a:endParaRPr/>
          </a:p>
        </p:txBody>
      </p:sp>
      <p:pic>
        <p:nvPicPr>
          <p:cNvPr id="257" name="Google Shape;257;p33"/>
          <p:cNvPicPr preferRelativeResize="0"/>
          <p:nvPr/>
        </p:nvPicPr>
        <p:blipFill rotWithShape="1">
          <a:blip r:embed="rId5">
            <a:alphaModFix/>
          </a:blip>
          <a:srcRect b="0" l="0" r="0" t="0"/>
          <a:stretch/>
        </p:blipFill>
        <p:spPr>
          <a:xfrm>
            <a:off x="5625673" y="2916601"/>
            <a:ext cx="1191974" cy="1191974"/>
          </a:xfrm>
          <a:prstGeom prst="rect">
            <a:avLst/>
          </a:prstGeom>
          <a:noFill/>
          <a:ln>
            <a:noFill/>
          </a:ln>
        </p:spPr>
      </p:pic>
      <p:sp>
        <p:nvSpPr>
          <p:cNvPr id="258" name="Google Shape;258;p33"/>
          <p:cNvSpPr txBox="1"/>
          <p:nvPr/>
        </p:nvSpPr>
        <p:spPr>
          <a:xfrm>
            <a:off x="5296375" y="4144180"/>
            <a:ext cx="1850571"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Data lakes and big data analytics</a:t>
            </a:r>
            <a:endParaRPr/>
          </a:p>
        </p:txBody>
      </p:sp>
      <p:pic>
        <p:nvPicPr>
          <p:cNvPr id="259" name="Google Shape;259;p33"/>
          <p:cNvPicPr preferRelativeResize="0"/>
          <p:nvPr/>
        </p:nvPicPr>
        <p:blipFill rotWithShape="1">
          <a:blip r:embed="rId6">
            <a:alphaModFix/>
          </a:blip>
          <a:srcRect b="0" l="0" r="0" t="0"/>
          <a:stretch/>
        </p:blipFill>
        <p:spPr>
          <a:xfrm>
            <a:off x="7767293" y="3010618"/>
            <a:ext cx="1003941" cy="1003941"/>
          </a:xfrm>
          <a:prstGeom prst="rect">
            <a:avLst/>
          </a:prstGeom>
          <a:noFill/>
          <a:ln>
            <a:noFill/>
          </a:ln>
        </p:spPr>
      </p:pic>
      <p:sp>
        <p:nvSpPr>
          <p:cNvPr id="260" name="Google Shape;260;p33"/>
          <p:cNvSpPr txBox="1"/>
          <p:nvPr/>
        </p:nvSpPr>
        <p:spPr>
          <a:xfrm>
            <a:off x="7372281" y="4144180"/>
            <a:ext cx="179396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000000"/>
                </a:solidFill>
                <a:latin typeface="Arial"/>
                <a:ea typeface="Arial"/>
                <a:cs typeface="Arial"/>
                <a:sym typeface="Arial"/>
              </a:rPr>
              <a:t>Disaster recovery (DR)</a:t>
            </a:r>
            <a:endParaRPr sz="1800">
              <a:solidFill>
                <a:srgbClr val="000000"/>
              </a:solidFill>
              <a:latin typeface="Arial"/>
              <a:ea typeface="Arial"/>
              <a:cs typeface="Arial"/>
              <a:sym typeface="Arial"/>
            </a:endParaRPr>
          </a:p>
        </p:txBody>
      </p:sp>
      <p:pic>
        <p:nvPicPr>
          <p:cNvPr id="261" name="Google Shape;261;p33"/>
          <p:cNvPicPr preferRelativeResize="0"/>
          <p:nvPr/>
        </p:nvPicPr>
        <p:blipFill rotWithShape="1">
          <a:blip r:embed="rId7">
            <a:alphaModFix/>
          </a:blip>
          <a:srcRect b="0" l="0" r="0" t="0"/>
          <a:stretch/>
        </p:blipFill>
        <p:spPr>
          <a:xfrm>
            <a:off x="9906154" y="2951346"/>
            <a:ext cx="1122484" cy="1122484"/>
          </a:xfrm>
          <a:prstGeom prst="rect">
            <a:avLst/>
          </a:prstGeom>
          <a:noFill/>
          <a:ln>
            <a:noFill/>
          </a:ln>
        </p:spPr>
      </p:pic>
      <p:sp>
        <p:nvSpPr>
          <p:cNvPr id="262" name="Google Shape;262;p33"/>
          <p:cNvSpPr txBox="1"/>
          <p:nvPr/>
        </p:nvSpPr>
        <p:spPr>
          <a:xfrm>
            <a:off x="9391581" y="4144180"/>
            <a:ext cx="215163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Static website hosting</a:t>
            </a:r>
            <a:endParaRPr/>
          </a:p>
        </p:txBody>
      </p:sp>
      <p:sp>
        <p:nvSpPr>
          <p:cNvPr id="263" name="Google Shape;263;p3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